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57" r:id="rId2"/>
    <p:sldId id="269" r:id="rId3"/>
    <p:sldId id="259" r:id="rId4"/>
    <p:sldId id="270" r:id="rId5"/>
    <p:sldId id="298" r:id="rId6"/>
    <p:sldId id="272" r:id="rId7"/>
    <p:sldId id="262" r:id="rId8"/>
    <p:sldId id="294" r:id="rId9"/>
    <p:sldId id="274" r:id="rId10"/>
    <p:sldId id="275" r:id="rId11"/>
    <p:sldId id="295" r:id="rId12"/>
    <p:sldId id="277" r:id="rId13"/>
    <p:sldId id="293" r:id="rId14"/>
    <p:sldId id="279" r:id="rId15"/>
    <p:sldId id="296" r:id="rId16"/>
    <p:sldId id="281" r:id="rId17"/>
    <p:sldId id="282" r:id="rId18"/>
    <p:sldId id="283" r:id="rId19"/>
    <p:sldId id="284" r:id="rId20"/>
    <p:sldId id="285" r:id="rId21"/>
    <p:sldId id="286" r:id="rId22"/>
    <p:sldId id="287" r:id="rId23"/>
    <p:sldId id="297" r:id="rId24"/>
    <p:sldId id="288" r:id="rId25"/>
    <p:sldId id="289" r:id="rId26"/>
    <p:sldId id="290" r:id="rId27"/>
    <p:sldId id="291" r:id="rId28"/>
    <p:sldId id="292" r:id="rId2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3792">
          <p15:clr>
            <a:srgbClr val="A4A3A4"/>
          </p15:clr>
        </p15:guide>
        <p15:guide id="4" orient="horz" pos="1152">
          <p15:clr>
            <a:srgbClr val="A4A3A4"/>
          </p15:clr>
        </p15:guide>
        <p15:guide id="5" orient="horz" pos="3360">
          <p15:clr>
            <a:srgbClr val="A4A3A4"/>
          </p15:clr>
        </p15:guide>
        <p15:guide id="6" orient="horz" pos="3072">
          <p15:clr>
            <a:srgbClr val="A4A3A4"/>
          </p15:clr>
        </p15:guide>
        <p15:guide id="7" orient="horz" pos="864">
          <p15:clr>
            <a:srgbClr val="A4A3A4"/>
          </p15:clr>
        </p15:guide>
        <p15:guide id="8" orient="horz" pos="528">
          <p15:clr>
            <a:srgbClr val="A4A3A4"/>
          </p15:clr>
        </p15:guide>
        <p15:guide id="9" orient="horz" pos="2784">
          <p15:clr>
            <a:srgbClr val="A4A3A4"/>
          </p15:clr>
        </p15:guide>
        <p15:guide id="10" pos="3839">
          <p15:clr>
            <a:srgbClr val="A4A3A4"/>
          </p15:clr>
        </p15:guide>
        <p15:guide id="11" pos="959">
          <p15:clr>
            <a:srgbClr val="A4A3A4"/>
          </p15:clr>
        </p15:guide>
        <p15:guide id="12" pos="7007">
          <p15:clr>
            <a:srgbClr val="A4A3A4"/>
          </p15:clr>
        </p15:guide>
        <p15:guide id="13" pos="6719">
          <p15:clr>
            <a:srgbClr val="A4A3A4"/>
          </p15:clr>
        </p15:guide>
        <p15:guide id="14" pos="6143">
          <p15:clr>
            <a:srgbClr val="A4A3A4"/>
          </p15:clr>
        </p15:guide>
        <p15:guide id="15" pos="3983">
          <p15:clr>
            <a:srgbClr val="A4A3A4"/>
          </p15:clr>
        </p15:guide>
        <p15:guide id="16" pos="527">
          <p15:clr>
            <a:srgbClr val="A4A3A4"/>
          </p15:clr>
        </p15:guide>
        <p15:guide id="17" pos="715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67FF49-027D-4C28-8734-17E05F823EEC}" v="751" dt="2020-05-17T16:39:02.936"/>
    <p1510:client id="{0DCDC51F-0311-4461-B152-4AE85B3C0F21}" v="1172" dt="2020-05-15T22:43:00.2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88" d="100"/>
          <a:sy n="88" d="100"/>
        </p:scale>
        <p:origin x="466" y="62"/>
      </p:cViewPr>
      <p:guideLst>
        <p:guide orient="horz" pos="2160"/>
        <p:guide orient="horz" pos="1008"/>
        <p:guide orient="horz" pos="3792"/>
        <p:guide orient="horz" pos="1152"/>
        <p:guide orient="horz" pos="3360"/>
        <p:guide orient="horz" pos="3072"/>
        <p:guide orient="horz" pos="864"/>
        <p:guide orient="horz" pos="528"/>
        <p:guide orient="horz" pos="2784"/>
        <p:guide pos="3839"/>
        <p:guide pos="959"/>
        <p:guide pos="7007"/>
        <p:guide pos="6719"/>
        <p:guide pos="6143"/>
        <p:guide pos="3983"/>
        <p:guide pos="527"/>
        <p:guide pos="7151"/>
      </p:guideLst>
    </p:cSldViewPr>
  </p:slideViewPr>
  <p:notesTextViewPr>
    <p:cViewPr>
      <p:scale>
        <a:sx n="1" d="1"/>
        <a:sy n="1" d="1"/>
      </p:scale>
      <p:origin x="0" y="0"/>
    </p:cViewPr>
  </p:notesTextViewPr>
  <p:notesViewPr>
    <p:cSldViewPr>
      <p:cViewPr varScale="1">
        <p:scale>
          <a:sx n="84" d="100"/>
          <a:sy n="84" d="100"/>
        </p:scale>
        <p:origin x="1002"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4A8D02-4E65-4CCD-8312-4AB164C6C77D}" type="datetimeFigureOut">
              <a:rPr lang="en-US"/>
              <a:t>5/18/2020</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119DBA-4540-49B3-8FA9-6259387ECF9E}" type="slidenum">
              <a:rPr/>
              <a:t>‹#›</a:t>
            </a:fld>
            <a:endParaRPr/>
          </a:p>
        </p:txBody>
      </p:sp>
    </p:spTree>
    <p:extLst>
      <p:ext uri="{BB962C8B-B14F-4D97-AF65-F5344CB8AC3E}">
        <p14:creationId xmlns:p14="http://schemas.microsoft.com/office/powerpoint/2010/main" val="35876198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A755D9-D361-47B8-9652-3B4EA9776CE5}" type="datetimeFigureOut">
              <a:rPr lang="en-US"/>
              <a:t>5/18/2020</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B36274-F2B9-4C45-BBB4-0EDF4CD651A7}" type="slidenum">
              <a:rPr/>
              <a:t>‹#›</a:t>
            </a:fld>
            <a:endParaRPr/>
          </a:p>
        </p:txBody>
      </p:sp>
    </p:spTree>
    <p:extLst>
      <p:ext uri="{BB962C8B-B14F-4D97-AF65-F5344CB8AC3E}">
        <p14:creationId xmlns:p14="http://schemas.microsoft.com/office/powerpoint/2010/main" val="2147688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t>1</a:t>
            </a:fld>
            <a:endParaRPr lang="en-US"/>
          </a:p>
        </p:txBody>
      </p:sp>
    </p:spTree>
    <p:extLst>
      <p:ext uri="{BB962C8B-B14F-4D97-AF65-F5344CB8AC3E}">
        <p14:creationId xmlns:p14="http://schemas.microsoft.com/office/powerpoint/2010/main" val="1245023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t>2</a:t>
            </a:fld>
            <a:endParaRPr lang="en-US"/>
          </a:p>
        </p:txBody>
      </p:sp>
    </p:spTree>
    <p:extLst>
      <p:ext uri="{BB962C8B-B14F-4D97-AF65-F5344CB8AC3E}">
        <p14:creationId xmlns:p14="http://schemas.microsoft.com/office/powerpoint/2010/main" val="278656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t>3</a:t>
            </a:fld>
            <a:endParaRPr lang="en-US"/>
          </a:p>
        </p:txBody>
      </p:sp>
    </p:spTree>
    <p:extLst>
      <p:ext uri="{BB962C8B-B14F-4D97-AF65-F5344CB8AC3E}">
        <p14:creationId xmlns:p14="http://schemas.microsoft.com/office/powerpoint/2010/main" val="395466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t>4</a:t>
            </a:fld>
            <a:endParaRPr lang="en-US"/>
          </a:p>
        </p:txBody>
      </p:sp>
    </p:spTree>
    <p:extLst>
      <p:ext uri="{BB962C8B-B14F-4D97-AF65-F5344CB8AC3E}">
        <p14:creationId xmlns:p14="http://schemas.microsoft.com/office/powerpoint/2010/main" val="820523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t>6</a:t>
            </a:fld>
            <a:endParaRPr lang="en-US"/>
          </a:p>
        </p:txBody>
      </p:sp>
    </p:spTree>
    <p:extLst>
      <p:ext uri="{BB962C8B-B14F-4D97-AF65-F5344CB8AC3E}">
        <p14:creationId xmlns:p14="http://schemas.microsoft.com/office/powerpoint/2010/main" val="1564090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36274-F2B9-4C45-BBB4-0EDF4CD651A7}" type="slidenum">
              <a:rPr lang="en-US"/>
              <a:t>7</a:t>
            </a:fld>
            <a:endParaRPr lang="en-US"/>
          </a:p>
        </p:txBody>
      </p:sp>
    </p:spTree>
    <p:extLst>
      <p:ext uri="{BB962C8B-B14F-4D97-AF65-F5344CB8AC3E}">
        <p14:creationId xmlns:p14="http://schemas.microsoft.com/office/powerpoint/2010/main" val="21891520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371600"/>
            <a:ext cx="9144000" cy="3505200"/>
          </a:xfrm>
        </p:spPr>
        <p:txBody>
          <a:bodyPr>
            <a:noAutofit/>
          </a:bodyPr>
          <a:lstStyle>
            <a:lvl1pPr>
              <a:defRPr sz="7200"/>
            </a:lvl1pPr>
          </a:lstStyle>
          <a:p>
            <a:r>
              <a:t>Click to edit Master title style</a:t>
            </a:r>
          </a:p>
        </p:txBody>
      </p:sp>
      <p:sp>
        <p:nvSpPr>
          <p:cNvPr id="3" name="Subtitle 2"/>
          <p:cNvSpPr>
            <a:spLocks noGrp="1"/>
          </p:cNvSpPr>
          <p:nvPr>
            <p:ph type="subTitle" idx="1"/>
          </p:nvPr>
        </p:nvSpPr>
        <p:spPr>
          <a:xfrm>
            <a:off x="1522413" y="4953000"/>
            <a:ext cx="8229600" cy="1066800"/>
          </a:xfrm>
        </p:spPr>
        <p:txBody>
          <a:bodyPr>
            <a:norm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edit Master subtitle style</a:t>
            </a:r>
          </a:p>
        </p:txBody>
      </p:sp>
      <p:sp>
        <p:nvSpPr>
          <p:cNvPr id="4" name="Date Placeholder 3"/>
          <p:cNvSpPr>
            <a:spLocks noGrp="1"/>
          </p:cNvSpPr>
          <p:nvPr>
            <p:ph type="dt" sz="half" idx="10"/>
          </p:nvPr>
        </p:nvSpPr>
        <p:spPr/>
        <p:txBody>
          <a:bodyPr/>
          <a:lstStyle/>
          <a:p>
            <a:fld id="{83829175-527E-46A3-863C-1BB1F163B849}" type="datetimeFigureOut">
              <a:rPr lang="en-US"/>
              <a:t>5/18/2020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285686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Vertical Text Placeholder 2"/>
          <p:cNvSpPr>
            <a:spLocks noGrp="1"/>
          </p:cNvSpPr>
          <p:nvPr>
            <p:ph type="body" orient="vert" idx="1"/>
          </p:nvPr>
        </p:nvSpPr>
        <p:spPr/>
        <p:txBody>
          <a:bodyPr vert="eaVert"/>
          <a:lstStyle>
            <a:lvl5pPr>
              <a:defRPr/>
            </a:lvl5pPr>
            <a:lvl6pPr>
              <a:defRPr baseline="0"/>
            </a:lvl6pPr>
            <a:lvl7pPr>
              <a:defRPr baseline="0"/>
            </a:lvl7pPr>
            <a:lvl8pPr>
              <a:defRPr baseline="0"/>
            </a:lvl8pPr>
            <a:lvl9pPr>
              <a:defRPr baseline="0"/>
            </a:lvl9pPr>
          </a:lstStyle>
          <a:p>
            <a:pPr lvl="0"/>
            <a:r>
              <a:t>Click to edit Master text styles</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4" name="Date Placeholder 3"/>
          <p:cNvSpPr>
            <a:spLocks noGrp="1"/>
          </p:cNvSpPr>
          <p:nvPr>
            <p:ph type="dt" sz="half" idx="10"/>
          </p:nvPr>
        </p:nvSpPr>
        <p:spPr/>
        <p:txBody>
          <a:bodyPr/>
          <a:lstStyle/>
          <a:p>
            <a:fld id="{83829175-527E-46A3-863C-1BB1F163B849}" type="datetimeFigureOut">
              <a:rPr lang="en-US"/>
              <a:t>5/18/2020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18422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52012" y="533400"/>
            <a:ext cx="1371600" cy="5592764"/>
          </a:xfrm>
        </p:spPr>
        <p:txBody>
          <a:bodyPr vert="eaVert"/>
          <a:lstStyle/>
          <a:p>
            <a:r>
              <a:t>Click to edit Master title style</a:t>
            </a:r>
          </a:p>
        </p:txBody>
      </p:sp>
      <p:sp>
        <p:nvSpPr>
          <p:cNvPr id="3" name="Vertical Text Placeholder 2"/>
          <p:cNvSpPr>
            <a:spLocks noGrp="1"/>
          </p:cNvSpPr>
          <p:nvPr>
            <p:ph type="body" orient="vert" idx="1"/>
          </p:nvPr>
        </p:nvSpPr>
        <p:spPr>
          <a:xfrm>
            <a:off x="1522411" y="533400"/>
            <a:ext cx="8077201" cy="5592764"/>
          </a:xfrm>
        </p:spPr>
        <p:txBody>
          <a:bodyPr vert="eaVert"/>
          <a:lstStyle>
            <a:lvl5pPr>
              <a:defRPr/>
            </a:lvl5pPr>
            <a:lvl6pPr>
              <a:defRPr/>
            </a:lvl6pPr>
            <a:lvl7pPr>
              <a:defRPr/>
            </a:lvl7pPr>
            <a:lvl8pPr>
              <a:defRPr/>
            </a:lvl8pPr>
            <a:lvl9pPr>
              <a:defRPr/>
            </a:lvl9pPr>
          </a:lstStyle>
          <a:p>
            <a:pPr lvl="0"/>
            <a:r>
              <a:t>Click to edit Master text styles</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4" name="Date Placeholder 3"/>
          <p:cNvSpPr>
            <a:spLocks noGrp="1"/>
          </p:cNvSpPr>
          <p:nvPr>
            <p:ph type="dt" sz="half" idx="10"/>
          </p:nvPr>
        </p:nvSpPr>
        <p:spPr/>
        <p:txBody>
          <a:bodyPr/>
          <a:lstStyle/>
          <a:p>
            <a:fld id="{83829175-527E-46A3-863C-1BB1F163B849}" type="datetimeFigureOut">
              <a:rPr lang="en-US"/>
              <a:t>5/18/2020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15501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Content Placeholder 2"/>
          <p:cNvSpPr>
            <a:spLocks noGrp="1"/>
          </p:cNvSpPr>
          <p:nvPr>
            <p:ph idx="1"/>
          </p:nvPr>
        </p:nvSpPr>
        <p:spPr/>
        <p:txBody>
          <a:bodyPr/>
          <a:lstStyle>
            <a:lvl5pPr>
              <a:defRPr/>
            </a:lvl5pPr>
            <a:lvl6pPr>
              <a:defRPr baseline="0"/>
            </a:lvl6pPr>
            <a:lvl7pPr>
              <a:defRPr baseline="0"/>
            </a:lvl7pPr>
            <a:lvl8pPr>
              <a:defRPr baseline="0"/>
            </a:lvl8pPr>
            <a:lvl9pPr>
              <a:defRPr baseline="0"/>
            </a:lvl9pPr>
          </a:lstStyle>
          <a:p>
            <a:pPr lvl="0"/>
            <a:r>
              <a:t>Click to edit Master text styles</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4" name="Date Placeholder 3"/>
          <p:cNvSpPr>
            <a:spLocks noGrp="1"/>
          </p:cNvSpPr>
          <p:nvPr>
            <p:ph type="dt" sz="half" idx="10"/>
          </p:nvPr>
        </p:nvSpPr>
        <p:spPr/>
        <p:txBody>
          <a:bodyPr/>
          <a:lstStyle/>
          <a:p>
            <a:fld id="{83829175-527E-46A3-863C-1BB1F163B849}" type="datetimeFigureOut">
              <a:rPr lang="en-US"/>
              <a:t>5/18/2020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129945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2414" y="2514601"/>
            <a:ext cx="9144000" cy="2819400"/>
          </a:xfrm>
        </p:spPr>
        <p:txBody>
          <a:bodyPr anchor="b">
            <a:noAutofit/>
          </a:bodyPr>
          <a:lstStyle>
            <a:lvl1pPr algn="l">
              <a:defRPr sz="6600" b="0" i="0" cap="none" baseline="0"/>
            </a:lvl1pPr>
          </a:lstStyle>
          <a:p>
            <a:r>
              <a:t>Click to edit Master title style</a:t>
            </a:r>
          </a:p>
        </p:txBody>
      </p:sp>
      <p:sp>
        <p:nvSpPr>
          <p:cNvPr id="3" name="Text Placeholder 2"/>
          <p:cNvSpPr>
            <a:spLocks noGrp="1"/>
          </p:cNvSpPr>
          <p:nvPr>
            <p:ph type="body" idx="1"/>
          </p:nvPr>
        </p:nvSpPr>
        <p:spPr>
          <a:xfrm>
            <a:off x="1522413" y="990600"/>
            <a:ext cx="8229600" cy="1143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t>Click to edit Master text styles</a:t>
            </a:r>
          </a:p>
        </p:txBody>
      </p:sp>
      <p:sp>
        <p:nvSpPr>
          <p:cNvPr id="4" name="Date Placeholder 3"/>
          <p:cNvSpPr>
            <a:spLocks noGrp="1"/>
          </p:cNvSpPr>
          <p:nvPr>
            <p:ph type="dt" sz="half" idx="10"/>
          </p:nvPr>
        </p:nvSpPr>
        <p:spPr/>
        <p:txBody>
          <a:bodyPr/>
          <a:lstStyle/>
          <a:p>
            <a:fld id="{83829175-527E-46A3-863C-1BB1F163B849}" type="datetimeFigureOut">
              <a:rPr lang="en-US"/>
              <a:t>5/18/2020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260699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533400"/>
            <a:ext cx="9601200" cy="1143000"/>
          </a:xfrm>
        </p:spPr>
        <p:txBody>
          <a:bodyPr/>
          <a:lstStyle/>
          <a:p>
            <a:r>
              <a:t>Click to edit Master title style</a:t>
            </a:r>
          </a:p>
        </p:txBody>
      </p:sp>
      <p:sp>
        <p:nvSpPr>
          <p:cNvPr id="3" name="Content Placeholder 2"/>
          <p:cNvSpPr>
            <a:spLocks noGrp="1"/>
          </p:cNvSpPr>
          <p:nvPr>
            <p:ph sz="half" idx="1"/>
          </p:nvPr>
        </p:nvSpPr>
        <p:spPr>
          <a:xfrm>
            <a:off x="1522414" y="1828800"/>
            <a:ext cx="4645152"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t>Click to edit Master text styles</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4" name="Content Placeholder 3"/>
          <p:cNvSpPr>
            <a:spLocks noGrp="1"/>
          </p:cNvSpPr>
          <p:nvPr>
            <p:ph sz="half" idx="2"/>
          </p:nvPr>
        </p:nvSpPr>
        <p:spPr>
          <a:xfrm>
            <a:off x="6475412" y="1828800"/>
            <a:ext cx="4648201"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t>Click to edit Master text styles</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5" name="Date Placeholder 4"/>
          <p:cNvSpPr>
            <a:spLocks noGrp="1"/>
          </p:cNvSpPr>
          <p:nvPr>
            <p:ph type="dt" sz="half" idx="10"/>
          </p:nvPr>
        </p:nvSpPr>
        <p:spPr/>
        <p:txBody>
          <a:bodyPr/>
          <a:lstStyle/>
          <a:p>
            <a:fld id="{83829175-527E-46A3-863C-1BB1F163B849}" type="datetimeFigureOut">
              <a:rPr lang="en-US"/>
              <a:t>5/18/2020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257697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533400"/>
            <a:ext cx="9601200" cy="1143000"/>
          </a:xfrm>
        </p:spPr>
        <p:txBody>
          <a:bodyPr/>
          <a:lstStyle>
            <a:lvl1pPr>
              <a:defRPr/>
            </a:lvl1pPr>
          </a:lstStyle>
          <a:p>
            <a:r>
              <a:t>Click to edit Master title style</a:t>
            </a:r>
          </a:p>
        </p:txBody>
      </p:sp>
      <p:sp>
        <p:nvSpPr>
          <p:cNvPr id="3" name="Text Placeholder 2"/>
          <p:cNvSpPr>
            <a:spLocks noGrp="1"/>
          </p:cNvSpPr>
          <p:nvPr>
            <p:ph type="body" idx="1"/>
          </p:nvPr>
        </p:nvSpPr>
        <p:spPr>
          <a:xfrm>
            <a:off x="1522414" y="1828800"/>
            <a:ext cx="46451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edit Master text styles</a:t>
            </a:r>
          </a:p>
        </p:txBody>
      </p:sp>
      <p:sp>
        <p:nvSpPr>
          <p:cNvPr id="4" name="Content Placeholder 3"/>
          <p:cNvSpPr>
            <a:spLocks noGrp="1"/>
          </p:cNvSpPr>
          <p:nvPr>
            <p:ph sz="half" idx="2"/>
          </p:nvPr>
        </p:nvSpPr>
        <p:spPr>
          <a:xfrm>
            <a:off x="1522414" y="2667000"/>
            <a:ext cx="4645152" cy="3352800"/>
          </a:xfrm>
        </p:spPr>
        <p:txBody>
          <a:bodyPr>
            <a:normAutofit/>
          </a:bodyPr>
          <a:lstStyle>
            <a:lvl1pPr>
              <a:defRPr sz="2000"/>
            </a:lvl1pPr>
            <a:lvl2pPr>
              <a:defRPr sz="1800"/>
            </a:lvl2pPr>
            <a:lvl3pPr>
              <a:defRPr sz="1600"/>
            </a:lvl3pPr>
            <a:lvl4pPr>
              <a:defRPr sz="1400"/>
            </a:lvl4pPr>
            <a:lvl5pPr>
              <a:defRPr sz="1400"/>
            </a:lvl5pPr>
            <a:lvl6pPr>
              <a:defRPr sz="1400" baseline="0"/>
            </a:lvl6pPr>
            <a:lvl7pPr>
              <a:defRPr sz="1400" baseline="0"/>
            </a:lvl7pPr>
            <a:lvl8pPr>
              <a:defRPr sz="1400" baseline="0"/>
            </a:lvl8pPr>
            <a:lvl9pPr>
              <a:defRPr sz="1400" baseline="0"/>
            </a:lvl9pPr>
          </a:lstStyle>
          <a:p>
            <a:pPr lvl="0"/>
            <a:r>
              <a:t>Click to edit Master text styles</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5" name="Text Placeholder 4"/>
          <p:cNvSpPr>
            <a:spLocks noGrp="1"/>
          </p:cNvSpPr>
          <p:nvPr>
            <p:ph type="body" sz="quarter" idx="3"/>
          </p:nvPr>
        </p:nvSpPr>
        <p:spPr>
          <a:xfrm>
            <a:off x="6478462" y="1828800"/>
            <a:ext cx="46451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edit Master text styles</a:t>
            </a:r>
          </a:p>
        </p:txBody>
      </p:sp>
      <p:sp>
        <p:nvSpPr>
          <p:cNvPr id="6" name="Content Placeholder 5"/>
          <p:cNvSpPr>
            <a:spLocks noGrp="1"/>
          </p:cNvSpPr>
          <p:nvPr>
            <p:ph sz="quarter" idx="4"/>
          </p:nvPr>
        </p:nvSpPr>
        <p:spPr>
          <a:xfrm>
            <a:off x="6478462" y="2667000"/>
            <a:ext cx="4645152" cy="33528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t>Click to edit Master text styles</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7" name="Date Placeholder 6"/>
          <p:cNvSpPr>
            <a:spLocks noGrp="1"/>
          </p:cNvSpPr>
          <p:nvPr>
            <p:ph type="dt" sz="half" idx="10"/>
          </p:nvPr>
        </p:nvSpPr>
        <p:spPr/>
        <p:txBody>
          <a:bodyPr/>
          <a:lstStyle/>
          <a:p>
            <a:fld id="{83829175-527E-46A3-863C-1BB1F163B849}" type="datetimeFigureOut">
              <a:rPr lang="en-US"/>
              <a:t>5/18/2020</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501231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Date Placeholder 2"/>
          <p:cNvSpPr>
            <a:spLocks noGrp="1"/>
          </p:cNvSpPr>
          <p:nvPr>
            <p:ph type="dt" sz="half" idx="10"/>
          </p:nvPr>
        </p:nvSpPr>
        <p:spPr/>
        <p:txBody>
          <a:bodyPr/>
          <a:lstStyle/>
          <a:p>
            <a:fld id="{83829175-527E-46A3-863C-1BB1F163B849}" type="datetimeFigureOut">
              <a:rPr lang="en-US"/>
              <a:t>5/18/2020</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2455701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829175-527E-46A3-863C-1BB1F163B849}" type="datetimeFigureOut">
              <a:rPr lang="en-US"/>
              <a:t>5/18/2020</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E5137D0E-4A4F-4307-8994-C1891D747D59}" type="slidenum">
              <a:rPr/>
              <a:t>‹#›</a:t>
            </a:fld>
            <a:endParaRPr/>
          </a:p>
        </p:txBody>
      </p:sp>
    </p:spTree>
    <p:extLst>
      <p:ext uri="{BB962C8B-B14F-4D97-AF65-F5344CB8AC3E}">
        <p14:creationId xmlns:p14="http://schemas.microsoft.com/office/powerpoint/2010/main" val="395201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6613" y="2590800"/>
            <a:ext cx="3276599" cy="1924050"/>
          </a:xfrm>
        </p:spPr>
        <p:txBody>
          <a:bodyPr anchor="b">
            <a:normAutofit/>
          </a:bodyPr>
          <a:lstStyle>
            <a:lvl1pPr algn="l">
              <a:defRPr sz="3200" b="0"/>
            </a:lvl1pPr>
          </a:lstStyle>
          <a:p>
            <a:r>
              <a:t>Click to edit Master title style</a:t>
            </a:r>
          </a:p>
        </p:txBody>
      </p:sp>
      <p:sp>
        <p:nvSpPr>
          <p:cNvPr id="3" name="Content Placeholder 2"/>
          <p:cNvSpPr>
            <a:spLocks noGrp="1"/>
          </p:cNvSpPr>
          <p:nvPr>
            <p:ph idx="1"/>
          </p:nvPr>
        </p:nvSpPr>
        <p:spPr>
          <a:xfrm>
            <a:off x="5180012" y="838200"/>
            <a:ext cx="6172201" cy="51816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t>Click to edit Master text styles</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4" name="Text Placeholder 3"/>
          <p:cNvSpPr>
            <a:spLocks noGrp="1"/>
          </p:cNvSpPr>
          <p:nvPr>
            <p:ph type="body" sz="half" idx="2"/>
          </p:nvPr>
        </p:nvSpPr>
        <p:spPr>
          <a:xfrm>
            <a:off x="836613" y="4648200"/>
            <a:ext cx="3276599" cy="1371600"/>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edit Master text styles</a:t>
            </a:r>
          </a:p>
        </p:txBody>
      </p:sp>
      <p:sp>
        <p:nvSpPr>
          <p:cNvPr id="8" name="Date Placeholder 7"/>
          <p:cNvSpPr>
            <a:spLocks noGrp="1"/>
          </p:cNvSpPr>
          <p:nvPr>
            <p:ph type="dt" sz="half" idx="10"/>
          </p:nvPr>
        </p:nvSpPr>
        <p:spPr/>
        <p:txBody>
          <a:bodyPr/>
          <a:lstStyle/>
          <a:p>
            <a:fld id="{83829175-527E-46A3-863C-1BB1F163B849}" type="datetimeFigureOut">
              <a:rPr lang="en-US"/>
              <a:pPr/>
              <a:t>5/18/2020</a:t>
            </a:fld>
            <a:endParaRPr/>
          </a:p>
        </p:txBody>
      </p:sp>
      <p:sp>
        <p:nvSpPr>
          <p:cNvPr id="9" name="Footer Placeholder 8"/>
          <p:cNvSpPr>
            <a:spLocks noGrp="1"/>
          </p:cNvSpPr>
          <p:nvPr>
            <p:ph type="ftr" sz="quarter" idx="11"/>
          </p:nvPr>
        </p:nvSpPr>
        <p:spPr/>
        <p:txBody>
          <a:bodyPr/>
          <a:lstStyle/>
          <a:p>
            <a:endParaRPr/>
          </a:p>
        </p:txBody>
      </p:sp>
      <p:sp>
        <p:nvSpPr>
          <p:cNvPr id="10" name="Slide Number Placeholder 9"/>
          <p:cNvSpPr>
            <a:spLocks noGrp="1"/>
          </p:cNvSpPr>
          <p:nvPr>
            <p:ph type="sldNum" sz="quarter" idx="12"/>
          </p:nvPr>
        </p:nvSpPr>
        <p:spPr/>
        <p:txBody>
          <a:bodyPr/>
          <a:lstStyle/>
          <a:p>
            <a:fld id="{E5137D0E-4A4F-4307-8994-C1891D747D59}" type="slidenum">
              <a:rPr/>
              <a:pPr/>
              <a:t>‹#›</a:t>
            </a:fld>
            <a:endParaRPr/>
          </a:p>
        </p:txBody>
      </p:sp>
    </p:spTree>
    <p:extLst>
      <p:ext uri="{BB962C8B-B14F-4D97-AF65-F5344CB8AC3E}">
        <p14:creationId xmlns:p14="http://schemas.microsoft.com/office/powerpoint/2010/main" val="2018280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812" y="458787"/>
            <a:ext cx="6626225" cy="5938837"/>
          </a:xfrm>
          <a:prstGeom prst="rect">
            <a:avLst/>
          </a:prstGeom>
          <a:noFill/>
          <a:ln>
            <a:noFill/>
          </a:ln>
          <a:effectLst>
            <a:outerShdw blurRad="292100" algn="ctr" rotWithShape="0">
              <a:prstClr val="black">
                <a:alpha val="36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836613" y="2590800"/>
            <a:ext cx="3276599" cy="1924050"/>
          </a:xfrm>
        </p:spPr>
        <p:txBody>
          <a:bodyPr anchor="b">
            <a:normAutofit/>
          </a:bodyPr>
          <a:lstStyle>
            <a:lvl1pPr algn="l">
              <a:defRPr sz="3200" b="0"/>
            </a:lvl1pPr>
          </a:lstStyle>
          <a:p>
            <a:r>
              <a:t>Click to edit Master title style</a:t>
            </a:r>
          </a:p>
        </p:txBody>
      </p:sp>
      <p:sp>
        <p:nvSpPr>
          <p:cNvPr id="3" name="Picture Placeholder 2"/>
          <p:cNvSpPr>
            <a:spLocks noGrp="1"/>
          </p:cNvSpPr>
          <p:nvPr>
            <p:ph type="pic" idx="1"/>
          </p:nvPr>
        </p:nvSpPr>
        <p:spPr>
          <a:xfrm>
            <a:off x="5484812" y="836610"/>
            <a:ext cx="5867401" cy="5183190"/>
          </a:xfr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p:cNvSpPr>
            <a:spLocks noGrp="1"/>
          </p:cNvSpPr>
          <p:nvPr>
            <p:ph type="body" sz="half" idx="2"/>
          </p:nvPr>
        </p:nvSpPr>
        <p:spPr>
          <a:xfrm>
            <a:off x="836613" y="4648200"/>
            <a:ext cx="3276599" cy="1371600"/>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edit Master text styles</a:t>
            </a:r>
          </a:p>
        </p:txBody>
      </p:sp>
    </p:spTree>
    <p:extLst>
      <p:ext uri="{BB962C8B-B14F-4D97-AF65-F5344CB8AC3E}">
        <p14:creationId xmlns:p14="http://schemas.microsoft.com/office/powerpoint/2010/main" val="224469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533400"/>
            <a:ext cx="9601200" cy="1143000"/>
          </a:xfrm>
          <a:prstGeom prst="rect">
            <a:avLst/>
          </a:prstGeom>
        </p:spPr>
        <p:txBody>
          <a:bodyPr vert="horz" lIns="91440" tIns="45720" rIns="91440" bIns="45720" rtlCol="0" anchor="b">
            <a:normAutofit/>
          </a:bodyPr>
          <a:lstStyle/>
          <a:p>
            <a:r>
              <a:t>Click to edit Master title style</a:t>
            </a:r>
          </a:p>
        </p:txBody>
      </p:sp>
      <p:sp>
        <p:nvSpPr>
          <p:cNvPr id="3" name="Text Placeholder 2"/>
          <p:cNvSpPr>
            <a:spLocks noGrp="1"/>
          </p:cNvSpPr>
          <p:nvPr>
            <p:ph type="body" idx="1"/>
          </p:nvPr>
        </p:nvSpPr>
        <p:spPr>
          <a:xfrm>
            <a:off x="1522414" y="1828800"/>
            <a:ext cx="9601200" cy="4191000"/>
          </a:xfrm>
          <a:prstGeom prst="rect">
            <a:avLst/>
          </a:prstGeom>
        </p:spPr>
        <p:txBody>
          <a:bodyPr vert="horz" lIns="91440" tIns="45720" rIns="91440" bIns="45720" rtlCol="0">
            <a:normAutofit/>
          </a:bodyPr>
          <a:lstStyle/>
          <a:p>
            <a:pPr lvl="0"/>
            <a:r>
              <a:t>Click to edit Master text styles</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4" name="Date Placeholder 3"/>
          <p:cNvSpPr>
            <a:spLocks noGrp="1"/>
          </p:cNvSpPr>
          <p:nvPr>
            <p:ph type="dt" sz="half" idx="2"/>
          </p:nvPr>
        </p:nvSpPr>
        <p:spPr>
          <a:xfrm>
            <a:off x="8609012" y="6172200"/>
            <a:ext cx="1320059" cy="273049"/>
          </a:xfrm>
          <a:prstGeom prst="rect">
            <a:avLst/>
          </a:prstGeom>
        </p:spPr>
        <p:txBody>
          <a:bodyPr vert="horz" lIns="91440" tIns="45720" rIns="91440" bIns="45720" rtlCol="0" anchor="ctr"/>
          <a:lstStyle>
            <a:lvl1pPr algn="r">
              <a:defRPr sz="1000">
                <a:solidFill>
                  <a:schemeClr val="tx1"/>
                </a:solidFill>
              </a:defRPr>
            </a:lvl1pPr>
          </a:lstStyle>
          <a:p>
            <a:fld id="{83829175-527E-46A3-863C-1BB1F163B849}" type="datetimeFigureOut">
              <a:rPr lang="en-US"/>
              <a:pPr/>
              <a:t>5/18/2020</a:t>
            </a:fld>
            <a:endParaRPr/>
          </a:p>
        </p:txBody>
      </p:sp>
      <p:sp>
        <p:nvSpPr>
          <p:cNvPr id="5" name="Footer Placeholder 4"/>
          <p:cNvSpPr>
            <a:spLocks noGrp="1"/>
          </p:cNvSpPr>
          <p:nvPr>
            <p:ph type="ftr" sz="quarter" idx="3"/>
          </p:nvPr>
        </p:nvSpPr>
        <p:spPr>
          <a:xfrm>
            <a:off x="1517950" y="6172200"/>
            <a:ext cx="6862462" cy="273049"/>
          </a:xfrm>
          <a:prstGeom prst="rect">
            <a:avLst/>
          </a:prstGeom>
        </p:spPr>
        <p:txBody>
          <a:bodyPr vert="horz" lIns="91440" tIns="45720" rIns="91440" bIns="45720" rtlCol="0" anchor="ctr"/>
          <a:lstStyle>
            <a:lvl1pPr algn="l">
              <a:defRPr sz="1000">
                <a:solidFill>
                  <a:schemeClr val="tx1"/>
                </a:solidFill>
              </a:defRPr>
            </a:lvl1pPr>
          </a:lstStyle>
          <a:p>
            <a:endParaRPr/>
          </a:p>
        </p:txBody>
      </p:sp>
      <p:sp>
        <p:nvSpPr>
          <p:cNvPr id="6" name="Slide Number Placeholder 5"/>
          <p:cNvSpPr>
            <a:spLocks noGrp="1"/>
          </p:cNvSpPr>
          <p:nvPr>
            <p:ph type="sldNum" sz="quarter" idx="4"/>
          </p:nvPr>
        </p:nvSpPr>
        <p:spPr>
          <a:xfrm>
            <a:off x="10133012" y="6172200"/>
            <a:ext cx="990601" cy="273049"/>
          </a:xfrm>
          <a:prstGeom prst="rect">
            <a:avLst/>
          </a:prstGeom>
        </p:spPr>
        <p:txBody>
          <a:bodyPr vert="horz" lIns="91440" tIns="45720" rIns="91440" bIns="45720" rtlCol="0" anchor="ctr"/>
          <a:lstStyle>
            <a:lvl1pPr algn="r">
              <a:defRPr sz="1000">
                <a:solidFill>
                  <a:schemeClr val="tx1"/>
                </a:solidFill>
              </a:defRPr>
            </a:lvl1pPr>
          </a:lstStyle>
          <a:p>
            <a:fld id="{E5137D0E-4A4F-4307-8994-C1891D747D59}" type="slidenum">
              <a:rPr/>
              <a:pPr/>
              <a:t>‹#›</a:t>
            </a:fld>
            <a:endParaRPr/>
          </a:p>
        </p:txBody>
      </p:sp>
    </p:spTree>
    <p:extLst>
      <p:ext uri="{BB962C8B-B14F-4D97-AF65-F5344CB8AC3E}">
        <p14:creationId xmlns:p14="http://schemas.microsoft.com/office/powerpoint/2010/main" val="1526050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Font typeface="Arial" pitchFamily="34" charset="0"/>
        <a:buChar char="•"/>
        <a:defRPr sz="2000" kern="1200">
          <a:solidFill>
            <a:schemeClr val="tx1"/>
          </a:solidFill>
          <a:latin typeface="+mn-lt"/>
          <a:ea typeface="+mn-ea"/>
          <a:cs typeface="+mn-cs"/>
        </a:defRPr>
      </a:lvl1pPr>
      <a:lvl2pPr marL="502920" indent="-223838" algn="l" defTabSz="914400" rtl="0" eaLnBrk="1" latinLnBrk="0" hangingPunct="1">
        <a:lnSpc>
          <a:spcPct val="90000"/>
        </a:lnSpc>
        <a:spcBef>
          <a:spcPts val="800"/>
        </a:spcBef>
        <a:buFont typeface="Arial" pitchFamily="34" charset="0"/>
        <a:buChar char="–"/>
        <a:defRPr sz="1800" kern="1200">
          <a:solidFill>
            <a:schemeClr val="tx1"/>
          </a:solidFill>
          <a:latin typeface="+mn-lt"/>
          <a:ea typeface="+mn-ea"/>
          <a:cs typeface="+mn-cs"/>
        </a:defRPr>
      </a:lvl2pPr>
      <a:lvl3pPr marL="741363" indent="-17145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3pPr>
      <a:lvl4pPr marL="9667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4pPr>
      <a:lvl5pPr marL="12080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5pPr>
      <a:lvl6pPr marL="1444752"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6pPr>
      <a:lvl7pPr marL="1682496"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7pPr>
      <a:lvl8pPr marL="1920240"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8pPr>
      <a:lvl9pPr marL="2157984"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GRUPA 5-STOMATOLOGIJA</a:t>
            </a:r>
          </a:p>
        </p:txBody>
      </p:sp>
    </p:spTree>
    <p:extLst>
      <p:ext uri="{BB962C8B-B14F-4D97-AF65-F5344CB8AC3E}">
        <p14:creationId xmlns:p14="http://schemas.microsoft.com/office/powerpoint/2010/main" val="45656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39B5A9C7-6494-4589-A47E-02C1AACBFA7C}"/>
              </a:ext>
            </a:extLst>
          </p:cNvPr>
          <p:cNvSpPr>
            <a:spLocks noGrp="1"/>
          </p:cNvSpPr>
          <p:nvPr>
            <p:ph type="title"/>
          </p:nvPr>
        </p:nvSpPr>
        <p:spPr>
          <a:xfrm>
            <a:off x="608012" y="304800"/>
            <a:ext cx="9601200" cy="1143000"/>
          </a:xfrm>
        </p:spPr>
        <p:txBody>
          <a:bodyPr/>
          <a:lstStyle/>
          <a:p>
            <a:r>
              <a:rPr lang="hr-HR" dirty="0"/>
              <a:t>CREATIONAL PATTERNS</a:t>
            </a:r>
          </a:p>
        </p:txBody>
      </p:sp>
      <p:sp>
        <p:nvSpPr>
          <p:cNvPr id="3" name="Rezervirano mjesto slike 2">
            <a:extLst>
              <a:ext uri="{FF2B5EF4-FFF2-40B4-BE49-F238E27FC236}">
                <a16:creationId xmlns:a16="http://schemas.microsoft.com/office/drawing/2014/main" id="{1DEB0539-A9DA-4644-8E40-740E64C691E3}"/>
              </a:ext>
            </a:extLst>
          </p:cNvPr>
          <p:cNvSpPr>
            <a:spLocks noGrp="1"/>
          </p:cNvSpPr>
          <p:nvPr>
            <p:ph idx="1"/>
          </p:nvPr>
        </p:nvSpPr>
        <p:spPr/>
        <p:txBody>
          <a:bodyPr vert="horz" lIns="91440" tIns="45720" rIns="91440" bIns="45720" rtlCol="0" anchor="t">
            <a:normAutofit/>
          </a:bodyPr>
          <a:lstStyle/>
          <a:p>
            <a:pPr marL="223520" indent="-223520"/>
            <a:r>
              <a:rPr lang="hr-HR" b="1" dirty="0"/>
              <a:t>BUILDER PATTERN</a:t>
            </a:r>
          </a:p>
          <a:p>
            <a:pPr marL="223520" indent="-223520"/>
            <a:r>
              <a:rPr lang="hr-HR" b="1" dirty="0"/>
              <a:t>Uloga:</a:t>
            </a:r>
          </a:p>
          <a:p>
            <a:pPr marL="0" indent="0">
              <a:buNone/>
            </a:pPr>
            <a:r>
              <a:rPr lang="hr-HR" dirty="0">
                <a:ea typeface="+mn-lt"/>
                <a:cs typeface="+mn-lt"/>
              </a:rPr>
              <a:t>Uloga </a:t>
            </a:r>
            <a:r>
              <a:rPr lang="hr-HR" dirty="0" err="1">
                <a:ea typeface="+mn-lt"/>
                <a:cs typeface="+mn-lt"/>
              </a:rPr>
              <a:t>Builder</a:t>
            </a:r>
            <a:r>
              <a:rPr lang="hr-HR" dirty="0">
                <a:ea typeface="+mn-lt"/>
                <a:cs typeface="+mn-lt"/>
              </a:rPr>
              <a:t> </a:t>
            </a:r>
            <a:r>
              <a:rPr lang="hr-HR" dirty="0" err="1">
                <a:ea typeface="+mn-lt"/>
                <a:cs typeface="+mn-lt"/>
              </a:rPr>
              <a:t>paterna</a:t>
            </a:r>
            <a:r>
              <a:rPr lang="hr-HR" dirty="0">
                <a:ea typeface="+mn-lt"/>
                <a:cs typeface="+mn-lt"/>
              </a:rPr>
              <a:t> je odvajanje specifikacije kompleksnih objekata od njihove stvarne konstrukcije. </a:t>
            </a:r>
          </a:p>
          <a:p>
            <a:pPr marL="223520" indent="-223520"/>
            <a:r>
              <a:rPr lang="hr-HR" b="1" dirty="0"/>
              <a:t>Primjena:</a:t>
            </a:r>
          </a:p>
          <a:p>
            <a:pPr marL="0" indent="0">
              <a:buNone/>
            </a:pPr>
            <a:r>
              <a:rPr lang="hr-HR" dirty="0">
                <a:ea typeface="+mn-lt"/>
                <a:cs typeface="+mn-lt"/>
              </a:rPr>
              <a:t>Builder pattern smo iskoristili ovdje da bi napravili interfejs Builder filtriranje dvije klase koje smo spojili s pregledom i to </a:t>
            </a:r>
            <a:r>
              <a:rPr lang="hr-HR" dirty="0" smtClean="0">
                <a:ea typeface="+mn-lt"/>
                <a:cs typeface="+mn-lt"/>
              </a:rPr>
              <a:t>će </a:t>
            </a:r>
            <a:r>
              <a:rPr lang="hr-HR" dirty="0">
                <a:ea typeface="+mn-lt"/>
                <a:cs typeface="+mn-lt"/>
              </a:rPr>
              <a:t>nam </a:t>
            </a:r>
            <a:r>
              <a:rPr lang="hr-HR" dirty="0" smtClean="0">
                <a:ea typeface="+mn-lt"/>
                <a:cs typeface="+mn-lt"/>
              </a:rPr>
              <a:t>omogućiti </a:t>
            </a:r>
            <a:r>
              <a:rPr lang="hr-HR" dirty="0">
                <a:ea typeface="+mn-lt"/>
                <a:cs typeface="+mn-lt"/>
              </a:rPr>
              <a:t>da dobijemo spisak svih pregleda i spisak pregleda </a:t>
            </a:r>
            <a:r>
              <a:rPr lang="hr-HR" dirty="0" smtClean="0">
                <a:ea typeface="+mn-lt"/>
                <a:cs typeface="+mn-lt"/>
              </a:rPr>
              <a:t>koji </a:t>
            </a:r>
            <a:r>
              <a:rPr lang="hr-HR" dirty="0">
                <a:ea typeface="+mn-lt"/>
                <a:cs typeface="+mn-lt"/>
              </a:rPr>
              <a:t>ć</a:t>
            </a:r>
            <a:r>
              <a:rPr lang="hr-HR" dirty="0" smtClean="0">
                <a:ea typeface="+mn-lt"/>
                <a:cs typeface="+mn-lt"/>
              </a:rPr>
              <a:t>e </a:t>
            </a:r>
            <a:r>
              <a:rPr lang="hr-HR" dirty="0">
                <a:ea typeface="+mn-lt"/>
                <a:cs typeface="+mn-lt"/>
              </a:rPr>
              <a:t>biti </a:t>
            </a:r>
            <a:r>
              <a:rPr lang="hr-HR" dirty="0" smtClean="0">
                <a:ea typeface="+mn-lt"/>
                <a:cs typeface="+mn-lt"/>
              </a:rPr>
              <a:t>filtriran </a:t>
            </a:r>
            <a:r>
              <a:rPr lang="hr-HR" dirty="0">
                <a:ea typeface="+mn-lt"/>
                <a:cs typeface="+mn-lt"/>
              </a:rPr>
              <a:t>po nekom kriteriju koji mi zadamo i to se na kraju spoji sa Zubex gdje se zadaju pregledi.</a:t>
            </a:r>
            <a:endParaRPr lang="hr-HR" b="1" dirty="0"/>
          </a:p>
        </p:txBody>
      </p:sp>
    </p:spTree>
    <p:extLst>
      <p:ext uri="{BB962C8B-B14F-4D97-AF65-F5344CB8AC3E}">
        <p14:creationId xmlns:p14="http://schemas.microsoft.com/office/powerpoint/2010/main" val="290559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23949"/>
            <a:ext cx="9601200" cy="1143000"/>
          </a:xfrm>
        </p:spPr>
        <p:txBody>
          <a:bodyPr/>
          <a:lstStyle/>
          <a:p>
            <a:r>
              <a:rPr lang="bs-Latn-BA" dirty="0" smtClean="0"/>
              <a:t>BUILDER PATTERN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2101" y="990600"/>
            <a:ext cx="7735814" cy="5752023"/>
          </a:xfrm>
          <a:prstGeom prst="rect">
            <a:avLst/>
          </a:prstGeom>
        </p:spPr>
      </p:pic>
    </p:spTree>
    <p:extLst>
      <p:ext uri="{BB962C8B-B14F-4D97-AF65-F5344CB8AC3E}">
        <p14:creationId xmlns:p14="http://schemas.microsoft.com/office/powerpoint/2010/main" val="429428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A6705BDC-2878-49A6-98F9-79D973FC9959}"/>
              </a:ext>
            </a:extLst>
          </p:cNvPr>
          <p:cNvSpPr>
            <a:spLocks noGrp="1"/>
          </p:cNvSpPr>
          <p:nvPr>
            <p:ph type="title"/>
          </p:nvPr>
        </p:nvSpPr>
        <p:spPr>
          <a:xfrm>
            <a:off x="379412" y="228600"/>
            <a:ext cx="9601200" cy="1143000"/>
          </a:xfrm>
        </p:spPr>
        <p:txBody>
          <a:bodyPr/>
          <a:lstStyle/>
          <a:p>
            <a:r>
              <a:rPr lang="hr-HR" dirty="0"/>
              <a:t>STRUCTURAL PATTERNS</a:t>
            </a:r>
          </a:p>
        </p:txBody>
      </p:sp>
      <p:sp>
        <p:nvSpPr>
          <p:cNvPr id="3" name="Rezervirano mjesto sadržaja 2">
            <a:extLst>
              <a:ext uri="{FF2B5EF4-FFF2-40B4-BE49-F238E27FC236}">
                <a16:creationId xmlns:a16="http://schemas.microsoft.com/office/drawing/2014/main" id="{5E6BAF11-95F0-4E10-AFFE-9ECC922EABF8}"/>
              </a:ext>
            </a:extLst>
          </p:cNvPr>
          <p:cNvSpPr>
            <a:spLocks noGrp="1"/>
          </p:cNvSpPr>
          <p:nvPr>
            <p:ph idx="1"/>
          </p:nvPr>
        </p:nvSpPr>
        <p:spPr/>
        <p:txBody>
          <a:bodyPr vert="horz" lIns="91440" tIns="45720" rIns="91440" bIns="45720" rtlCol="0" anchor="t">
            <a:normAutofit lnSpcReduction="10000"/>
          </a:bodyPr>
          <a:lstStyle/>
          <a:p>
            <a:pPr marL="223520" indent="-223520"/>
            <a:r>
              <a:rPr lang="hr-HR" b="1" dirty="0"/>
              <a:t>FACADE PATTERN</a:t>
            </a:r>
          </a:p>
          <a:p>
            <a:pPr marL="223520" indent="-223520"/>
            <a:r>
              <a:rPr lang="hr-HR" b="1" dirty="0"/>
              <a:t>Uloga:</a:t>
            </a:r>
            <a:endParaRPr lang="hr-HR" dirty="0"/>
          </a:p>
          <a:p>
            <a:pPr marL="0" indent="0">
              <a:buNone/>
            </a:pPr>
            <a:r>
              <a:rPr lang="hr-HR" dirty="0">
                <a:ea typeface="+mn-lt"/>
                <a:cs typeface="+mn-lt"/>
              </a:rPr>
              <a:t>Facade patern se koristi kada sistem ima više identificiranih podsistema (subsystems) pri čemu su apstrakcije i implementacije podsistema usko povezane. </a:t>
            </a:r>
            <a:endParaRPr lang="hr-HR" b="1" dirty="0"/>
          </a:p>
          <a:p>
            <a:pPr marL="223520" indent="-223520"/>
            <a:r>
              <a:rPr lang="hr-HR" b="1" dirty="0"/>
              <a:t>Primjena:</a:t>
            </a:r>
            <a:endParaRPr lang="hr-HR" b="1" dirty="0">
              <a:ea typeface="+mn-lt"/>
              <a:cs typeface="+mn-lt"/>
            </a:endParaRPr>
          </a:p>
          <a:p>
            <a:pPr marL="0" indent="0">
              <a:buNone/>
            </a:pPr>
            <a:r>
              <a:rPr lang="hr-HR" dirty="0">
                <a:ea typeface="+mn-lt"/>
                <a:cs typeface="+mn-lt"/>
              </a:rPr>
              <a:t>Ovaj patern se u našem dijagramu može povezati sa klasom Zaposlenik, jer je to apstraktna klasa za više klasa. Svaka klasa koja naslijeđuje klasu Zaposlenik je specifična na svoj način, a sve posjeduju nekoliko zajedničkih atributa. Mislimo da je ovaj patern implementiran </a:t>
            </a:r>
            <a:r>
              <a:rPr lang="hr-HR" dirty="0" smtClean="0">
                <a:ea typeface="+mn-lt"/>
                <a:cs typeface="+mn-lt"/>
              </a:rPr>
              <a:t>pomoću </a:t>
            </a:r>
            <a:r>
              <a:rPr lang="hr-HR" dirty="0">
                <a:ea typeface="+mn-lt"/>
                <a:cs typeface="+mn-lt"/>
              </a:rPr>
              <a:t>klase Zubex, na način da u sebi sadrži druge klase kao atribute. Pozivom jedne metode iz ove klase pozivamo više različitih metoda iz različitih klasa, te se time izvršava kompleksniji proces u koji korisnik nema uvid.</a:t>
            </a:r>
            <a:endParaRPr lang="hr-HR" b="1" dirty="0"/>
          </a:p>
        </p:txBody>
      </p:sp>
    </p:spTree>
    <p:extLst>
      <p:ext uri="{BB962C8B-B14F-4D97-AF65-F5344CB8AC3E}">
        <p14:creationId xmlns:p14="http://schemas.microsoft.com/office/powerpoint/2010/main" val="2142439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228600"/>
            <a:ext cx="9601200" cy="1143000"/>
          </a:xfrm>
        </p:spPr>
        <p:txBody>
          <a:bodyPr/>
          <a:lstStyle/>
          <a:p>
            <a:r>
              <a:rPr lang="bs-Latn-BA" dirty="0" smtClean="0"/>
              <a:t>FACADE PATTERN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902" y="1676400"/>
            <a:ext cx="9109710" cy="4177743"/>
          </a:xfrm>
          <a:prstGeom prst="rect">
            <a:avLst/>
          </a:prstGeom>
        </p:spPr>
      </p:pic>
    </p:spTree>
    <p:extLst>
      <p:ext uri="{BB962C8B-B14F-4D97-AF65-F5344CB8AC3E}">
        <p14:creationId xmlns:p14="http://schemas.microsoft.com/office/powerpoint/2010/main" val="377474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E689E76E-A8A2-46C4-B5B2-C4B767B93153}"/>
              </a:ext>
            </a:extLst>
          </p:cNvPr>
          <p:cNvSpPr>
            <a:spLocks noGrp="1"/>
          </p:cNvSpPr>
          <p:nvPr>
            <p:ph type="title"/>
          </p:nvPr>
        </p:nvSpPr>
        <p:spPr>
          <a:xfrm>
            <a:off x="379412" y="152400"/>
            <a:ext cx="9601200" cy="1143000"/>
          </a:xfrm>
        </p:spPr>
        <p:txBody>
          <a:bodyPr/>
          <a:lstStyle/>
          <a:p>
            <a:r>
              <a:rPr lang="hr-HR" dirty="0"/>
              <a:t>STRUCTURAL PATTERNS</a:t>
            </a:r>
          </a:p>
        </p:txBody>
      </p:sp>
      <p:sp>
        <p:nvSpPr>
          <p:cNvPr id="3" name="Rezervirano mjesto sadržaja 2">
            <a:extLst>
              <a:ext uri="{FF2B5EF4-FFF2-40B4-BE49-F238E27FC236}">
                <a16:creationId xmlns:a16="http://schemas.microsoft.com/office/drawing/2014/main" id="{BFBAC541-ED32-4884-8EA1-6337024CFD39}"/>
              </a:ext>
            </a:extLst>
          </p:cNvPr>
          <p:cNvSpPr>
            <a:spLocks noGrp="1"/>
          </p:cNvSpPr>
          <p:nvPr>
            <p:ph idx="1"/>
          </p:nvPr>
        </p:nvSpPr>
        <p:spPr/>
        <p:txBody>
          <a:bodyPr vert="horz" lIns="91440" tIns="45720" rIns="91440" bIns="45720" rtlCol="0" anchor="t">
            <a:normAutofit lnSpcReduction="10000"/>
          </a:bodyPr>
          <a:lstStyle/>
          <a:p>
            <a:pPr marL="223520" indent="-223520"/>
            <a:r>
              <a:rPr lang="hr-HR" b="1" dirty="0"/>
              <a:t>PROXY PATTERN</a:t>
            </a:r>
          </a:p>
          <a:p>
            <a:pPr marL="223520" indent="-223520"/>
            <a:r>
              <a:rPr lang="hr-HR" b="1" dirty="0"/>
              <a:t>Uloga:</a:t>
            </a:r>
          </a:p>
          <a:p>
            <a:pPr marL="0" indent="0">
              <a:buNone/>
            </a:pPr>
            <a:r>
              <a:rPr lang="hr-HR" dirty="0">
                <a:ea typeface="+mn-lt"/>
                <a:cs typeface="+mn-lt"/>
              </a:rPr>
              <a:t>Namjena Proxy paterna je da omogući pristup i kontrolu stvarnim objektima.Proxy je obično mali javni surogat objekat koji predstavlja kompleksi objekat čija aktivizacija se postiže na osovu postavljenih pravila.Proxy patern rješava probleme kada se objekat ne može instancirati direktno.</a:t>
            </a:r>
            <a:endParaRPr lang="hr-HR" b="1" dirty="0"/>
          </a:p>
          <a:p>
            <a:pPr marL="223520" indent="-223520"/>
            <a:r>
              <a:rPr lang="hr-HR" b="1" dirty="0"/>
              <a:t>Primjena:</a:t>
            </a:r>
          </a:p>
          <a:p>
            <a:pPr marL="223520" indent="-223520"/>
            <a:r>
              <a:rPr lang="hr-HR" dirty="0">
                <a:ea typeface="+mn-lt"/>
                <a:cs typeface="+mn-lt"/>
              </a:rPr>
              <a:t>Ovaj patern je iskorišten kod klase Zaposlenik gdje smo </a:t>
            </a:r>
            <a:r>
              <a:rPr lang="hr-HR" dirty="0" smtClean="0">
                <a:ea typeface="+mn-lt"/>
                <a:cs typeface="+mn-lt"/>
              </a:rPr>
              <a:t>omogućili </a:t>
            </a:r>
            <a:r>
              <a:rPr lang="hr-HR" dirty="0">
                <a:ea typeface="+mn-lt"/>
                <a:cs typeface="+mn-lt"/>
              </a:rPr>
              <a:t>pristup pregleda Osoblja ordinacije</a:t>
            </a:r>
            <a:r>
              <a:rPr lang="hr-HR" dirty="0" smtClean="0">
                <a:ea typeface="+mn-lt"/>
                <a:cs typeface="+mn-lt"/>
              </a:rPr>
              <a:t>. Dodana </a:t>
            </a:r>
            <a:r>
              <a:rPr lang="hr-HR" dirty="0">
                <a:ea typeface="+mn-lt"/>
                <a:cs typeface="+mn-lt"/>
              </a:rPr>
              <a:t>je klasa Proxy u kojoj se nalazi </a:t>
            </a:r>
            <a:r>
              <a:rPr lang="hr-HR" dirty="0" smtClean="0">
                <a:ea typeface="+mn-lt"/>
                <a:cs typeface="+mn-lt"/>
              </a:rPr>
              <a:t>metoda </a:t>
            </a:r>
            <a:r>
              <a:rPr lang="hr-HR" dirty="0">
                <a:ea typeface="+mn-lt"/>
                <a:cs typeface="+mn-lt"/>
              </a:rPr>
              <a:t>na osnovu koje se postavlja pristup na broj 1 ukoliko je </a:t>
            </a:r>
            <a:r>
              <a:rPr lang="hr-HR" dirty="0" smtClean="0">
                <a:ea typeface="+mn-lt"/>
                <a:cs typeface="+mn-lt"/>
              </a:rPr>
              <a:t>direktor (</a:t>
            </a:r>
            <a:r>
              <a:rPr lang="hr-HR" dirty="0">
                <a:ea typeface="+mn-lt"/>
                <a:cs typeface="+mn-lt"/>
              </a:rPr>
              <a:t>jer samo on može dobiti pregled svih Doktora i Medicinskih Sestara), u ostalim </a:t>
            </a:r>
            <a:r>
              <a:rPr lang="hr-HR" dirty="0" smtClean="0">
                <a:ea typeface="+mn-lt"/>
                <a:cs typeface="+mn-lt"/>
              </a:rPr>
              <a:t>slučajevima (</a:t>
            </a:r>
            <a:r>
              <a:rPr lang="hr-HR" dirty="0">
                <a:ea typeface="+mn-lt"/>
                <a:cs typeface="+mn-lt"/>
              </a:rPr>
              <a:t>Doktor ili Medicninska Sestra) pristup se postavlja na 0. </a:t>
            </a:r>
            <a:endParaRPr lang="hr-HR" b="1" dirty="0"/>
          </a:p>
        </p:txBody>
      </p:sp>
    </p:spTree>
    <p:extLst>
      <p:ext uri="{BB962C8B-B14F-4D97-AF65-F5344CB8AC3E}">
        <p14:creationId xmlns:p14="http://schemas.microsoft.com/office/powerpoint/2010/main" val="95035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304800"/>
            <a:ext cx="9601200" cy="1143000"/>
          </a:xfrm>
        </p:spPr>
        <p:txBody>
          <a:bodyPr/>
          <a:lstStyle/>
          <a:p>
            <a:r>
              <a:rPr lang="bs-Latn-BA" dirty="0" smtClean="0"/>
              <a:t>PROXY PATTERN</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612" y="2514600"/>
            <a:ext cx="10058400" cy="2362200"/>
          </a:xfrm>
          <a:prstGeom prst="rect">
            <a:avLst/>
          </a:prstGeom>
        </p:spPr>
      </p:pic>
    </p:spTree>
    <p:extLst>
      <p:ext uri="{BB962C8B-B14F-4D97-AF65-F5344CB8AC3E}">
        <p14:creationId xmlns:p14="http://schemas.microsoft.com/office/powerpoint/2010/main" val="11165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7DEAA90E-69C5-40E8-8B03-50D473A80F21}"/>
              </a:ext>
            </a:extLst>
          </p:cNvPr>
          <p:cNvSpPr>
            <a:spLocks noGrp="1"/>
          </p:cNvSpPr>
          <p:nvPr>
            <p:ph type="title"/>
          </p:nvPr>
        </p:nvSpPr>
        <p:spPr>
          <a:xfrm>
            <a:off x="760412" y="228600"/>
            <a:ext cx="9601200" cy="1143000"/>
          </a:xfrm>
        </p:spPr>
        <p:txBody>
          <a:bodyPr/>
          <a:lstStyle/>
          <a:p>
            <a:r>
              <a:rPr lang="hr-HR" dirty="0"/>
              <a:t>CLASS DIAGRAM W</a:t>
            </a:r>
            <a:r>
              <a:rPr lang="hr-HR" dirty="0" smtClean="0"/>
              <a:t>/ PATTERNS</a:t>
            </a:r>
            <a:endParaRPr lang="hr-HR" dirty="0"/>
          </a:p>
        </p:txBody>
      </p:sp>
      <p:pic>
        <p:nvPicPr>
          <p:cNvPr id="4" name="Slika 4" descr="Slika na kojoj se prikazuje tekst, karta&#10;&#10;Opis je generiran uz vrlo visoku pouzdanost">
            <a:extLst>
              <a:ext uri="{FF2B5EF4-FFF2-40B4-BE49-F238E27FC236}">
                <a16:creationId xmlns:a16="http://schemas.microsoft.com/office/drawing/2014/main" id="{F372D33B-8CE9-4A10-A223-88FC212E1C43}"/>
              </a:ext>
            </a:extLst>
          </p:cNvPr>
          <p:cNvPicPr>
            <a:picLocks noGrp="1" noChangeAspect="1"/>
          </p:cNvPicPr>
          <p:nvPr>
            <p:ph idx="1"/>
          </p:nvPr>
        </p:nvPicPr>
        <p:blipFill>
          <a:blip r:embed="rId2"/>
          <a:stretch>
            <a:fillRect/>
          </a:stretch>
        </p:blipFill>
        <p:spPr>
          <a:xfrm>
            <a:off x="837438" y="1828800"/>
            <a:ext cx="10551816" cy="4579188"/>
          </a:xfrm>
        </p:spPr>
      </p:pic>
    </p:spTree>
    <p:extLst>
      <p:ext uri="{BB962C8B-B14F-4D97-AF65-F5344CB8AC3E}">
        <p14:creationId xmlns:p14="http://schemas.microsoft.com/office/powerpoint/2010/main" val="80476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43C336F1-CF85-4C73-9CF8-C5D73740A1C7}"/>
              </a:ext>
            </a:extLst>
          </p:cNvPr>
          <p:cNvSpPr>
            <a:spLocks noGrp="1"/>
          </p:cNvSpPr>
          <p:nvPr>
            <p:ph type="title"/>
          </p:nvPr>
        </p:nvSpPr>
        <p:spPr>
          <a:xfrm>
            <a:off x="455612" y="152400"/>
            <a:ext cx="9601200" cy="1143000"/>
          </a:xfrm>
        </p:spPr>
        <p:txBody>
          <a:bodyPr/>
          <a:lstStyle/>
          <a:p>
            <a:r>
              <a:rPr lang="hr-HR" dirty="0" smtClean="0"/>
              <a:t>BEHAVIORAL PATTERNS</a:t>
            </a:r>
            <a:endParaRPr lang="hr-HR" dirty="0"/>
          </a:p>
        </p:txBody>
      </p:sp>
      <p:sp>
        <p:nvSpPr>
          <p:cNvPr id="3" name="Rezervirano mjesto sadržaja 2">
            <a:extLst>
              <a:ext uri="{FF2B5EF4-FFF2-40B4-BE49-F238E27FC236}">
                <a16:creationId xmlns:a16="http://schemas.microsoft.com/office/drawing/2014/main" id="{A8BD5B34-51B1-4420-AACB-F3D5BA113D2C}"/>
              </a:ext>
            </a:extLst>
          </p:cNvPr>
          <p:cNvSpPr>
            <a:spLocks noGrp="1"/>
          </p:cNvSpPr>
          <p:nvPr>
            <p:ph idx="1"/>
          </p:nvPr>
        </p:nvSpPr>
        <p:spPr/>
        <p:txBody>
          <a:bodyPr vert="horz" lIns="91440" tIns="45720" rIns="91440" bIns="45720" rtlCol="0" anchor="t">
            <a:normAutofit/>
          </a:bodyPr>
          <a:lstStyle/>
          <a:p>
            <a:pPr marL="223520" indent="-223520"/>
            <a:r>
              <a:rPr lang="hr-HR" b="1" dirty="0"/>
              <a:t>TEMPLATEMETHOD PATTERN</a:t>
            </a:r>
          </a:p>
          <a:p>
            <a:pPr marL="223520" indent="-223520"/>
            <a:r>
              <a:rPr lang="hr-HR" b="1" dirty="0"/>
              <a:t>Uloga:</a:t>
            </a:r>
          </a:p>
          <a:p>
            <a:pPr marL="0" indent="0">
              <a:buNone/>
            </a:pPr>
            <a:r>
              <a:rPr lang="hr-HR" dirty="0">
                <a:ea typeface="+mn-lt"/>
                <a:cs typeface="+mn-lt"/>
              </a:rPr>
              <a:t>TemplateMethod patern omogućava izdvajanje određenih koraka algoritma u odvojene podklase</a:t>
            </a:r>
            <a:r>
              <a:rPr lang="hr-HR" dirty="0" smtClean="0">
                <a:ea typeface="+mn-lt"/>
                <a:cs typeface="+mn-lt"/>
              </a:rPr>
              <a:t>. Struktura </a:t>
            </a:r>
            <a:r>
              <a:rPr lang="hr-HR" dirty="0">
                <a:ea typeface="+mn-lt"/>
                <a:cs typeface="+mn-lt"/>
              </a:rPr>
              <a:t>algoritma se ne mijenja – mali dijelovi operacija se izdvajaju i ti se dijelovi mogu implementirati različito.</a:t>
            </a:r>
          </a:p>
          <a:p>
            <a:pPr marL="342900" indent="-342900"/>
            <a:r>
              <a:rPr lang="hr-HR" b="1" dirty="0">
                <a:ea typeface="+mn-lt"/>
                <a:cs typeface="+mn-lt"/>
              </a:rPr>
              <a:t>Primjena:</a:t>
            </a:r>
          </a:p>
          <a:p>
            <a:pPr marL="0" indent="0">
              <a:buNone/>
            </a:pPr>
            <a:r>
              <a:rPr lang="hr-HR" dirty="0">
                <a:ea typeface="+mn-lt"/>
                <a:cs typeface="+mn-lt"/>
              </a:rPr>
              <a:t>Ovaj patern smo iskoristili za mogućnost sortiranja pregleda, i to soritanje po starosti datuma pregleda</a:t>
            </a:r>
            <a:r>
              <a:rPr lang="hr-HR" dirty="0" smtClean="0">
                <a:ea typeface="+mn-lt"/>
                <a:cs typeface="+mn-lt"/>
              </a:rPr>
              <a:t>. Klasa </a:t>
            </a:r>
            <a:r>
              <a:rPr lang="hr-HR" dirty="0">
                <a:ea typeface="+mn-lt"/>
                <a:cs typeface="+mn-lt"/>
              </a:rPr>
              <a:t>Zubex predstavlja klasu Algoritham i kod nje ubacujemo operaciju TemplateMethod(), u ovoj klasi se vrši sortiranje po zadatom kriteriju</a:t>
            </a:r>
            <a:r>
              <a:rPr lang="hr-HR" dirty="0" smtClean="0">
                <a:ea typeface="+mn-lt"/>
                <a:cs typeface="+mn-lt"/>
              </a:rPr>
              <a:t>. Napravljen </a:t>
            </a:r>
            <a:r>
              <a:rPr lang="hr-HR" dirty="0">
                <a:ea typeface="+mn-lt"/>
                <a:cs typeface="+mn-lt"/>
              </a:rPr>
              <a:t>je interfejs IPrimitive sa operacijom uporedivanjePoStarostiDatuma() i njega implementira klasa Pregled.</a:t>
            </a:r>
            <a:endParaRPr lang="hr-HR" b="1" dirty="0">
              <a:ea typeface="+mn-lt"/>
              <a:cs typeface="+mn-lt"/>
            </a:endParaRPr>
          </a:p>
        </p:txBody>
      </p:sp>
    </p:spTree>
    <p:extLst>
      <p:ext uri="{BB962C8B-B14F-4D97-AF65-F5344CB8AC3E}">
        <p14:creationId xmlns:p14="http://schemas.microsoft.com/office/powerpoint/2010/main" val="303787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8EA79453-CC64-4BC5-BA2F-51FA2C670CBD}"/>
              </a:ext>
            </a:extLst>
          </p:cNvPr>
          <p:cNvSpPr>
            <a:spLocks noGrp="1"/>
          </p:cNvSpPr>
          <p:nvPr>
            <p:ph type="title"/>
          </p:nvPr>
        </p:nvSpPr>
        <p:spPr>
          <a:xfrm>
            <a:off x="608012" y="304800"/>
            <a:ext cx="9601200" cy="1143000"/>
          </a:xfrm>
        </p:spPr>
        <p:txBody>
          <a:bodyPr/>
          <a:lstStyle/>
          <a:p>
            <a:r>
              <a:rPr lang="hr-HR" dirty="0"/>
              <a:t>TEMPLATEMETHOD PATTERN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5412" y="2057400"/>
            <a:ext cx="6172200" cy="3448171"/>
          </a:xfrm>
          <a:prstGeom prst="rect">
            <a:avLst/>
          </a:prstGeom>
        </p:spPr>
      </p:pic>
    </p:spTree>
    <p:extLst>
      <p:ext uri="{BB962C8B-B14F-4D97-AF65-F5344CB8AC3E}">
        <p14:creationId xmlns:p14="http://schemas.microsoft.com/office/powerpoint/2010/main" val="2744345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9E88E177-70DD-4712-92A9-AEDFB07EA8D0}"/>
              </a:ext>
            </a:extLst>
          </p:cNvPr>
          <p:cNvSpPr>
            <a:spLocks noGrp="1"/>
          </p:cNvSpPr>
          <p:nvPr>
            <p:ph type="title"/>
          </p:nvPr>
        </p:nvSpPr>
        <p:spPr>
          <a:xfrm>
            <a:off x="379412" y="228600"/>
            <a:ext cx="9601200" cy="1143000"/>
          </a:xfrm>
        </p:spPr>
        <p:txBody>
          <a:bodyPr/>
          <a:lstStyle/>
          <a:p>
            <a:r>
              <a:rPr lang="hr-HR" dirty="0" smtClean="0"/>
              <a:t>BEHAVIORAL PATTERNS</a:t>
            </a:r>
            <a:endParaRPr lang="hr-HR" dirty="0"/>
          </a:p>
        </p:txBody>
      </p:sp>
      <p:sp>
        <p:nvSpPr>
          <p:cNvPr id="3" name="Rezervirano mjesto sadržaja 2">
            <a:extLst>
              <a:ext uri="{FF2B5EF4-FFF2-40B4-BE49-F238E27FC236}">
                <a16:creationId xmlns:a16="http://schemas.microsoft.com/office/drawing/2014/main" id="{E75313BE-FFC6-478D-8CFE-D0E2C1F37492}"/>
              </a:ext>
            </a:extLst>
          </p:cNvPr>
          <p:cNvSpPr>
            <a:spLocks noGrp="1"/>
          </p:cNvSpPr>
          <p:nvPr>
            <p:ph idx="1"/>
          </p:nvPr>
        </p:nvSpPr>
        <p:spPr/>
        <p:txBody>
          <a:bodyPr vert="horz" lIns="91440" tIns="45720" rIns="91440" bIns="45720" rtlCol="0" anchor="t">
            <a:normAutofit/>
          </a:bodyPr>
          <a:lstStyle/>
          <a:p>
            <a:pPr marL="223520" indent="-223520"/>
            <a:r>
              <a:rPr lang="hr-HR" b="1" dirty="0"/>
              <a:t>ITERATOR PATTERN</a:t>
            </a:r>
          </a:p>
          <a:p>
            <a:pPr marL="223520" indent="-223520"/>
            <a:r>
              <a:rPr lang="hr-HR" b="1" dirty="0"/>
              <a:t>Uloga:</a:t>
            </a:r>
          </a:p>
          <a:p>
            <a:pPr marL="0" indent="0">
              <a:buNone/>
            </a:pPr>
            <a:r>
              <a:rPr lang="hr-HR" dirty="0">
                <a:ea typeface="+mn-lt"/>
                <a:cs typeface="+mn-lt"/>
              </a:rPr>
              <a:t>Iterator </a:t>
            </a:r>
            <a:r>
              <a:rPr lang="hr-HR" dirty="0" smtClean="0">
                <a:ea typeface="+mn-lt"/>
                <a:cs typeface="+mn-lt"/>
              </a:rPr>
              <a:t>patern </a:t>
            </a:r>
            <a:r>
              <a:rPr lang="hr-HR" dirty="0">
                <a:ea typeface="+mn-lt"/>
                <a:cs typeface="+mn-lt"/>
              </a:rPr>
              <a:t>omogućava sekvencijalni pristup elementima kolekcije bez poznavanja kako je kolekcija struktuirana</a:t>
            </a:r>
            <a:r>
              <a:rPr lang="hr-HR" dirty="0" smtClean="0">
                <a:ea typeface="+mn-lt"/>
                <a:cs typeface="+mn-lt"/>
              </a:rPr>
              <a:t>. Ovaj </a:t>
            </a:r>
            <a:r>
              <a:rPr lang="hr-HR" dirty="0">
                <a:ea typeface="+mn-lt"/>
                <a:cs typeface="+mn-lt"/>
              </a:rPr>
              <a:t>patern također možemo iskoristiti za pretraživanje, sortiranje pregleda</a:t>
            </a:r>
            <a:r>
              <a:rPr lang="hr-HR" dirty="0" smtClean="0">
                <a:ea typeface="+mn-lt"/>
                <a:cs typeface="+mn-lt"/>
              </a:rPr>
              <a:t>, doktora </a:t>
            </a:r>
            <a:r>
              <a:rPr lang="hr-HR" dirty="0">
                <a:ea typeface="+mn-lt"/>
                <a:cs typeface="+mn-lt"/>
              </a:rPr>
              <a:t>ili pacijenta.</a:t>
            </a:r>
          </a:p>
          <a:p>
            <a:pPr marL="223520" indent="-223520"/>
            <a:r>
              <a:rPr lang="hr-HR" b="1" dirty="0"/>
              <a:t>Primjena:</a:t>
            </a:r>
          </a:p>
          <a:p>
            <a:pPr marL="0" indent="0">
              <a:buNone/>
            </a:pPr>
            <a:r>
              <a:rPr lang="hr-HR" dirty="0">
                <a:ea typeface="+mn-lt"/>
                <a:cs typeface="+mn-lt"/>
              </a:rPr>
              <a:t>Klasa Client bi bila naša Zubex gdje se nalazi spisak svih pacijenata,doktora i pregleda</a:t>
            </a:r>
            <a:r>
              <a:rPr lang="hr-HR" dirty="0" smtClean="0">
                <a:ea typeface="+mn-lt"/>
                <a:cs typeface="+mn-lt"/>
              </a:rPr>
              <a:t>. Zatim </a:t>
            </a:r>
            <a:r>
              <a:rPr lang="hr-HR" dirty="0">
                <a:ea typeface="+mn-lt"/>
                <a:cs typeface="+mn-lt"/>
              </a:rPr>
              <a:t>kreira se interfejs iduciPregled koji nasljeđuje ostale iteratore npr. </a:t>
            </a:r>
            <a:r>
              <a:rPr lang="hr-HR" dirty="0" smtClean="0">
                <a:ea typeface="+mn-lt"/>
                <a:cs typeface="+mn-lt"/>
              </a:rPr>
              <a:t>reverseIterator, poDatumuIterator,poBrojuKartonaIterator. Potrebno </a:t>
            </a:r>
            <a:r>
              <a:rPr lang="hr-HR" dirty="0">
                <a:ea typeface="+mn-lt"/>
                <a:cs typeface="+mn-lt"/>
              </a:rPr>
              <a:t>je dodati ICreateIterator koji se povezuje sa klasom Zubex zbog pristupa kolekciji kroz koju se treba kretati.</a:t>
            </a:r>
            <a:endParaRPr lang="hr-HR" b="1" dirty="0"/>
          </a:p>
        </p:txBody>
      </p:sp>
    </p:spTree>
    <p:extLst>
      <p:ext uri="{BB962C8B-B14F-4D97-AF65-F5344CB8AC3E}">
        <p14:creationId xmlns:p14="http://schemas.microsoft.com/office/powerpoint/2010/main" val="335679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97418" y="635281"/>
            <a:ext cx="9601200" cy="1143000"/>
          </a:xfrm>
        </p:spPr>
        <p:txBody>
          <a:bodyPr/>
          <a:lstStyle/>
          <a:p>
            <a:r>
              <a:rPr lang="en-US" dirty="0"/>
              <a:t>ČLANOVI TIMA:</a:t>
            </a:r>
          </a:p>
        </p:txBody>
      </p:sp>
      <p:sp>
        <p:nvSpPr>
          <p:cNvPr id="14" name="Content Placeholder 13"/>
          <p:cNvSpPr>
            <a:spLocks noGrp="1"/>
          </p:cNvSpPr>
          <p:nvPr>
            <p:ph idx="1"/>
          </p:nvPr>
        </p:nvSpPr>
        <p:spPr/>
        <p:txBody>
          <a:bodyPr vert="horz" lIns="91440" tIns="45720" rIns="91440" bIns="45720" rtlCol="0" anchor="t">
            <a:normAutofit/>
          </a:bodyPr>
          <a:lstStyle/>
          <a:p>
            <a:pPr marL="0" indent="0">
              <a:buNone/>
            </a:pPr>
            <a:endParaRPr lang="en-US" dirty="0"/>
          </a:p>
          <a:p>
            <a:pPr marL="223520" indent="-223520"/>
            <a:r>
              <a:rPr lang="en-US" dirty="0" err="1"/>
              <a:t>Ema</a:t>
            </a:r>
            <a:r>
              <a:rPr lang="en-US" dirty="0"/>
              <a:t> Hondo</a:t>
            </a:r>
          </a:p>
          <a:p>
            <a:pPr marL="223520" indent="-223520"/>
            <a:r>
              <a:rPr lang="en-US" dirty="0"/>
              <a:t>Tarik </a:t>
            </a:r>
            <a:r>
              <a:rPr lang="en-US" dirty="0" err="1"/>
              <a:t>Osmanagić</a:t>
            </a:r>
          </a:p>
          <a:p>
            <a:pPr marL="223520" indent="-223520"/>
            <a:r>
              <a:rPr lang="en-US" dirty="0" err="1"/>
              <a:t>Sumeja</a:t>
            </a:r>
            <a:r>
              <a:rPr lang="en-US" dirty="0"/>
              <a:t> </a:t>
            </a:r>
            <a:r>
              <a:rPr lang="en-US" dirty="0" err="1"/>
              <a:t>Selmanović</a:t>
            </a:r>
          </a:p>
        </p:txBody>
      </p:sp>
      <p:pic>
        <p:nvPicPr>
          <p:cNvPr id="2" name="Slika 2" descr="Slika na kojoj se prikazuje na zatvorenom, stol, sjedenje, zrcalo&#10;&#10;Opis je generiran uz vrlo visoku pouzdanost">
            <a:extLst>
              <a:ext uri="{FF2B5EF4-FFF2-40B4-BE49-F238E27FC236}">
                <a16:creationId xmlns:a16="http://schemas.microsoft.com/office/drawing/2014/main" id="{9C7941EA-9D92-4F6F-BE34-0124E36BD4A8}"/>
              </a:ext>
            </a:extLst>
          </p:cNvPr>
          <p:cNvPicPr>
            <a:picLocks noChangeAspect="1"/>
          </p:cNvPicPr>
          <p:nvPr/>
        </p:nvPicPr>
        <p:blipFill>
          <a:blip r:embed="rId3"/>
          <a:stretch>
            <a:fillRect/>
          </a:stretch>
        </p:blipFill>
        <p:spPr>
          <a:xfrm>
            <a:off x="5498018" y="1426756"/>
            <a:ext cx="6005295" cy="3971025"/>
          </a:xfrm>
          <a:prstGeom prst="rect">
            <a:avLst/>
          </a:prstGeom>
        </p:spPr>
      </p:pic>
    </p:spTree>
    <p:extLst>
      <p:ext uri="{BB962C8B-B14F-4D97-AF65-F5344CB8AC3E}">
        <p14:creationId xmlns:p14="http://schemas.microsoft.com/office/powerpoint/2010/main" val="412428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F048D111-C97A-49FB-B095-0128A5123A0F}"/>
              </a:ext>
            </a:extLst>
          </p:cNvPr>
          <p:cNvSpPr>
            <a:spLocks noGrp="1"/>
          </p:cNvSpPr>
          <p:nvPr>
            <p:ph type="title"/>
          </p:nvPr>
        </p:nvSpPr>
        <p:spPr>
          <a:xfrm>
            <a:off x="379412" y="152400"/>
            <a:ext cx="9601200" cy="1143000"/>
          </a:xfrm>
        </p:spPr>
        <p:txBody>
          <a:bodyPr/>
          <a:lstStyle/>
          <a:p>
            <a:r>
              <a:rPr lang="hr-HR" dirty="0"/>
              <a:t>ITERATOR PATTERN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0212" y="1524000"/>
            <a:ext cx="5250445" cy="4618813"/>
          </a:xfrm>
          <a:prstGeom prst="rect">
            <a:avLst/>
          </a:prstGeom>
        </p:spPr>
      </p:pic>
    </p:spTree>
    <p:extLst>
      <p:ext uri="{BB962C8B-B14F-4D97-AF65-F5344CB8AC3E}">
        <p14:creationId xmlns:p14="http://schemas.microsoft.com/office/powerpoint/2010/main" val="266494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22FB30EF-3C3E-4A54-9553-16E39C036AB2}"/>
              </a:ext>
            </a:extLst>
          </p:cNvPr>
          <p:cNvSpPr>
            <a:spLocks noGrp="1"/>
          </p:cNvSpPr>
          <p:nvPr>
            <p:ph type="title"/>
          </p:nvPr>
        </p:nvSpPr>
        <p:spPr>
          <a:xfrm>
            <a:off x="1446212" y="76200"/>
            <a:ext cx="9601200" cy="1143000"/>
          </a:xfrm>
        </p:spPr>
        <p:txBody>
          <a:bodyPr/>
          <a:lstStyle/>
          <a:p>
            <a:r>
              <a:rPr lang="hr-HR" dirty="0"/>
              <a:t>CLASS DIAGRAM </a:t>
            </a:r>
            <a:r>
              <a:rPr lang="hr-HR" dirty="0" smtClean="0"/>
              <a:t>W/ALL </a:t>
            </a:r>
            <a:r>
              <a:rPr lang="hr-HR" dirty="0"/>
              <a:t>PATTERNS</a:t>
            </a:r>
          </a:p>
        </p:txBody>
      </p:sp>
      <p:pic>
        <p:nvPicPr>
          <p:cNvPr id="4" name="Slika 4" descr="Slika na kojoj se prikazuje tekst, karta&#10;&#10;Opis je generiran uz vrlo visoku pouzdanost">
            <a:extLst>
              <a:ext uri="{FF2B5EF4-FFF2-40B4-BE49-F238E27FC236}">
                <a16:creationId xmlns:a16="http://schemas.microsoft.com/office/drawing/2014/main" id="{A8053AB2-7B0B-4171-962C-80C2651F6271}"/>
              </a:ext>
            </a:extLst>
          </p:cNvPr>
          <p:cNvPicPr>
            <a:picLocks noGrp="1" noChangeAspect="1"/>
          </p:cNvPicPr>
          <p:nvPr>
            <p:ph idx="1"/>
          </p:nvPr>
        </p:nvPicPr>
        <p:blipFill>
          <a:blip r:embed="rId2"/>
          <a:stretch>
            <a:fillRect/>
          </a:stretch>
        </p:blipFill>
        <p:spPr>
          <a:xfrm>
            <a:off x="912812" y="1447800"/>
            <a:ext cx="10379332" cy="4593566"/>
          </a:xfrm>
        </p:spPr>
      </p:pic>
    </p:spTree>
    <p:extLst>
      <p:ext uri="{BB962C8B-B14F-4D97-AF65-F5344CB8AC3E}">
        <p14:creationId xmlns:p14="http://schemas.microsoft.com/office/powerpoint/2010/main" val="334013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3D8A0E01-69FF-4AAA-AA1B-0D081518134B}"/>
              </a:ext>
            </a:extLst>
          </p:cNvPr>
          <p:cNvSpPr>
            <a:spLocks noGrp="1"/>
          </p:cNvSpPr>
          <p:nvPr>
            <p:ph type="title"/>
          </p:nvPr>
        </p:nvSpPr>
        <p:spPr>
          <a:xfrm>
            <a:off x="1437696" y="152400"/>
            <a:ext cx="9601200" cy="1143000"/>
          </a:xfrm>
        </p:spPr>
        <p:txBody>
          <a:bodyPr/>
          <a:lstStyle/>
          <a:p>
            <a:r>
              <a:rPr lang="hr-HR" dirty="0"/>
              <a:t>CLASS DIAGRAM W/ MVC</a:t>
            </a:r>
          </a:p>
        </p:txBody>
      </p:sp>
      <p:pic>
        <p:nvPicPr>
          <p:cNvPr id="4" name="Slika 4" descr="Slika na kojoj se prikazuje tekst, kiša&#10;&#10;Opis je generiran uz vrlo visoku pouzdanost">
            <a:extLst>
              <a:ext uri="{FF2B5EF4-FFF2-40B4-BE49-F238E27FC236}">
                <a16:creationId xmlns:a16="http://schemas.microsoft.com/office/drawing/2014/main" id="{AB1B23D2-7957-4BBD-94AA-5B9765926A1E}"/>
              </a:ext>
            </a:extLst>
          </p:cNvPr>
          <p:cNvPicPr>
            <a:picLocks noGrp="1" noChangeAspect="1"/>
          </p:cNvPicPr>
          <p:nvPr>
            <p:ph idx="1"/>
          </p:nvPr>
        </p:nvPicPr>
        <p:blipFill>
          <a:blip r:embed="rId2"/>
          <a:stretch>
            <a:fillRect/>
          </a:stretch>
        </p:blipFill>
        <p:spPr>
          <a:xfrm>
            <a:off x="673426" y="1371600"/>
            <a:ext cx="10400893" cy="4780471"/>
          </a:xfrm>
        </p:spPr>
      </p:pic>
    </p:spTree>
    <p:extLst>
      <p:ext uri="{BB962C8B-B14F-4D97-AF65-F5344CB8AC3E}">
        <p14:creationId xmlns:p14="http://schemas.microsoft.com/office/powerpoint/2010/main" val="406349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37011"/>
            <a:ext cx="9601200" cy="1143000"/>
          </a:xfrm>
        </p:spPr>
        <p:txBody>
          <a:bodyPr/>
          <a:lstStyle/>
          <a:p>
            <a:r>
              <a:rPr lang="bs-Latn-BA" dirty="0" smtClean="0"/>
              <a:t>ERD</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7212" y="457200"/>
            <a:ext cx="8450601" cy="5638800"/>
          </a:xfrm>
          <a:prstGeom prst="rect">
            <a:avLst/>
          </a:prstGeom>
        </p:spPr>
      </p:pic>
    </p:spTree>
    <p:extLst>
      <p:ext uri="{BB962C8B-B14F-4D97-AF65-F5344CB8AC3E}">
        <p14:creationId xmlns:p14="http://schemas.microsoft.com/office/powerpoint/2010/main" val="238896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82849ACE-4530-4A83-8C4D-BED58C6A2248}"/>
              </a:ext>
            </a:extLst>
          </p:cNvPr>
          <p:cNvSpPr>
            <a:spLocks noGrp="1"/>
          </p:cNvSpPr>
          <p:nvPr>
            <p:ph type="title"/>
          </p:nvPr>
        </p:nvSpPr>
        <p:spPr>
          <a:xfrm>
            <a:off x="455612" y="76200"/>
            <a:ext cx="11430000" cy="1143000"/>
          </a:xfrm>
        </p:spPr>
        <p:txBody>
          <a:bodyPr/>
          <a:lstStyle/>
          <a:p>
            <a:r>
              <a:rPr lang="hr-HR" dirty="0"/>
              <a:t>CONTROLLER AND VIEW PATTERN OF MVC PATTERN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544" y="1676400"/>
            <a:ext cx="10802235" cy="4038600"/>
          </a:xfrm>
          <a:prstGeom prst="rect">
            <a:avLst/>
          </a:prstGeom>
        </p:spPr>
      </p:pic>
    </p:spTree>
    <p:extLst>
      <p:ext uri="{BB962C8B-B14F-4D97-AF65-F5344CB8AC3E}">
        <p14:creationId xmlns:p14="http://schemas.microsoft.com/office/powerpoint/2010/main" val="69240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B153CE5F-F56B-46EE-BEAD-0798939F859B}"/>
              </a:ext>
            </a:extLst>
          </p:cNvPr>
          <p:cNvSpPr>
            <a:spLocks noGrp="1"/>
          </p:cNvSpPr>
          <p:nvPr>
            <p:ph type="title"/>
          </p:nvPr>
        </p:nvSpPr>
        <p:spPr>
          <a:xfrm>
            <a:off x="684212" y="228600"/>
            <a:ext cx="9601200" cy="1143000"/>
          </a:xfrm>
        </p:spPr>
        <p:txBody>
          <a:bodyPr/>
          <a:lstStyle/>
          <a:p>
            <a:r>
              <a:rPr lang="hr-HR" dirty="0"/>
              <a:t>SEQUENCE DIAGRAM</a:t>
            </a:r>
          </a:p>
        </p:txBody>
      </p:sp>
      <p:pic>
        <p:nvPicPr>
          <p:cNvPr id="4" name="Slika 4" descr="Slika na kojoj se prikazuje tekst&#10;&#10;Opis je generiran uz vrlo visoku pouzdanost">
            <a:extLst>
              <a:ext uri="{FF2B5EF4-FFF2-40B4-BE49-F238E27FC236}">
                <a16:creationId xmlns:a16="http://schemas.microsoft.com/office/drawing/2014/main" id="{66B215DE-D05F-4773-8A6E-128E43B85C4A}"/>
              </a:ext>
            </a:extLst>
          </p:cNvPr>
          <p:cNvPicPr>
            <a:picLocks noGrp="1" noChangeAspect="1"/>
          </p:cNvPicPr>
          <p:nvPr>
            <p:ph idx="1"/>
          </p:nvPr>
        </p:nvPicPr>
        <p:blipFill>
          <a:blip r:embed="rId2"/>
          <a:stretch>
            <a:fillRect/>
          </a:stretch>
        </p:blipFill>
        <p:spPr>
          <a:xfrm>
            <a:off x="2159680" y="1676400"/>
            <a:ext cx="7318013" cy="4536056"/>
          </a:xfrm>
        </p:spPr>
      </p:pic>
    </p:spTree>
    <p:extLst>
      <p:ext uri="{BB962C8B-B14F-4D97-AF65-F5344CB8AC3E}">
        <p14:creationId xmlns:p14="http://schemas.microsoft.com/office/powerpoint/2010/main" val="159271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BB8DEA28-1FB8-4876-8667-9E16D8A27594}"/>
              </a:ext>
            </a:extLst>
          </p:cNvPr>
          <p:cNvSpPr>
            <a:spLocks noGrp="1"/>
          </p:cNvSpPr>
          <p:nvPr>
            <p:ph type="title"/>
          </p:nvPr>
        </p:nvSpPr>
        <p:spPr>
          <a:xfrm>
            <a:off x="684212" y="228600"/>
            <a:ext cx="9601200" cy="1143000"/>
          </a:xfrm>
        </p:spPr>
        <p:txBody>
          <a:bodyPr/>
          <a:lstStyle/>
          <a:p>
            <a:r>
              <a:rPr lang="hr-HR" dirty="0"/>
              <a:t>SEQUENCE DIAGRAM</a:t>
            </a:r>
          </a:p>
        </p:txBody>
      </p:sp>
      <p:pic>
        <p:nvPicPr>
          <p:cNvPr id="4" name="Slika 4" descr="Slika na kojoj se prikazuje tekst&#10;&#10;Opis je generiran uz vrlo visoku pouzdanost">
            <a:extLst>
              <a:ext uri="{FF2B5EF4-FFF2-40B4-BE49-F238E27FC236}">
                <a16:creationId xmlns:a16="http://schemas.microsoft.com/office/drawing/2014/main" id="{0D8388C7-E711-409B-83A8-D0F409A305FE}"/>
              </a:ext>
            </a:extLst>
          </p:cNvPr>
          <p:cNvPicPr>
            <a:picLocks noGrp="1" noChangeAspect="1"/>
          </p:cNvPicPr>
          <p:nvPr>
            <p:ph idx="1"/>
          </p:nvPr>
        </p:nvPicPr>
        <p:blipFill>
          <a:blip r:embed="rId2"/>
          <a:stretch>
            <a:fillRect/>
          </a:stretch>
        </p:blipFill>
        <p:spPr>
          <a:xfrm>
            <a:off x="2436812" y="1828800"/>
            <a:ext cx="6500996" cy="4191000"/>
          </a:xfrm>
        </p:spPr>
      </p:pic>
    </p:spTree>
    <p:extLst>
      <p:ext uri="{BB962C8B-B14F-4D97-AF65-F5344CB8AC3E}">
        <p14:creationId xmlns:p14="http://schemas.microsoft.com/office/powerpoint/2010/main" val="225610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7A6207F4-0EB6-42EB-8BD9-332EF2C9FDAF}"/>
              </a:ext>
            </a:extLst>
          </p:cNvPr>
          <p:cNvSpPr>
            <a:spLocks noGrp="1"/>
          </p:cNvSpPr>
          <p:nvPr>
            <p:ph type="title"/>
          </p:nvPr>
        </p:nvSpPr>
        <p:spPr>
          <a:xfrm>
            <a:off x="531812" y="228600"/>
            <a:ext cx="9601200" cy="1143000"/>
          </a:xfrm>
        </p:spPr>
        <p:txBody>
          <a:bodyPr/>
          <a:lstStyle/>
          <a:p>
            <a:r>
              <a:rPr lang="hr-HR" dirty="0"/>
              <a:t>SEQUENCE DIAGRAM</a:t>
            </a:r>
          </a:p>
        </p:txBody>
      </p:sp>
      <p:pic>
        <p:nvPicPr>
          <p:cNvPr id="4" name="Slika 4" descr="Slika na kojoj se prikazuje tekst&#10;&#10;Opis je generiran uz vrlo visoku pouzdanost">
            <a:extLst>
              <a:ext uri="{FF2B5EF4-FFF2-40B4-BE49-F238E27FC236}">
                <a16:creationId xmlns:a16="http://schemas.microsoft.com/office/drawing/2014/main" id="{DA3F6B92-FCD4-4F12-AE46-7847C04CCEF5}"/>
              </a:ext>
            </a:extLst>
          </p:cNvPr>
          <p:cNvPicPr>
            <a:picLocks noGrp="1" noChangeAspect="1"/>
          </p:cNvPicPr>
          <p:nvPr>
            <p:ph idx="1"/>
          </p:nvPr>
        </p:nvPicPr>
        <p:blipFill>
          <a:blip r:embed="rId2"/>
          <a:stretch>
            <a:fillRect/>
          </a:stretch>
        </p:blipFill>
        <p:spPr>
          <a:xfrm>
            <a:off x="2028269" y="1828800"/>
            <a:ext cx="7065486" cy="4191000"/>
          </a:xfrm>
        </p:spPr>
      </p:pic>
    </p:spTree>
    <p:extLst>
      <p:ext uri="{BB962C8B-B14F-4D97-AF65-F5344CB8AC3E}">
        <p14:creationId xmlns:p14="http://schemas.microsoft.com/office/powerpoint/2010/main" val="60454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08E4113D-BB59-4EDD-AC12-960C003C0F26}"/>
              </a:ext>
            </a:extLst>
          </p:cNvPr>
          <p:cNvSpPr>
            <a:spLocks noGrp="1"/>
          </p:cNvSpPr>
          <p:nvPr>
            <p:ph type="title"/>
          </p:nvPr>
        </p:nvSpPr>
        <p:spPr>
          <a:xfrm>
            <a:off x="1827212" y="1143000"/>
            <a:ext cx="9144000" cy="2819400"/>
          </a:xfrm>
        </p:spPr>
        <p:txBody>
          <a:bodyPr/>
          <a:lstStyle/>
          <a:p>
            <a:r>
              <a:rPr lang="hr-HR" dirty="0"/>
              <a:t>HVALA NA PAŽNJI</a:t>
            </a:r>
          </a:p>
        </p:txBody>
      </p:sp>
    </p:spTree>
    <p:extLst>
      <p:ext uri="{BB962C8B-B14F-4D97-AF65-F5344CB8AC3E}">
        <p14:creationId xmlns:p14="http://schemas.microsoft.com/office/powerpoint/2010/main" val="377047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152400"/>
            <a:ext cx="9601200" cy="1143000"/>
          </a:xfrm>
        </p:spPr>
        <p:txBody>
          <a:bodyPr>
            <a:normAutofit/>
          </a:bodyPr>
          <a:lstStyle/>
          <a:p>
            <a:r>
              <a:rPr lang="en-US" dirty="0"/>
              <a:t>INTRODUCTION</a:t>
            </a:r>
          </a:p>
        </p:txBody>
      </p:sp>
      <p:sp>
        <p:nvSpPr>
          <p:cNvPr id="4" name="Rezervirano mjesto sadržaja 3">
            <a:extLst>
              <a:ext uri="{FF2B5EF4-FFF2-40B4-BE49-F238E27FC236}">
                <a16:creationId xmlns:a16="http://schemas.microsoft.com/office/drawing/2014/main" id="{E7256FB3-520E-4392-85FB-1E71177402ED}"/>
              </a:ext>
            </a:extLst>
          </p:cNvPr>
          <p:cNvSpPr>
            <a:spLocks noGrp="1"/>
          </p:cNvSpPr>
          <p:nvPr>
            <p:ph idx="1"/>
          </p:nvPr>
        </p:nvSpPr>
        <p:spPr/>
        <p:txBody>
          <a:bodyPr vert="horz" lIns="91440" tIns="45720" rIns="91440" bIns="45720" rtlCol="0" anchor="t">
            <a:normAutofit/>
          </a:bodyPr>
          <a:lstStyle/>
          <a:p>
            <a:pPr marL="223520" indent="-223520"/>
            <a:r>
              <a:rPr lang="hr-HR" dirty="0"/>
              <a:t>Akteri i funkcionalnosti:</a:t>
            </a:r>
          </a:p>
          <a:p>
            <a:pPr marL="223520" indent="-223520"/>
            <a:r>
              <a:rPr lang="hr-HR" b="1" dirty="0" smtClean="0"/>
              <a:t>Direktor - </a:t>
            </a:r>
            <a:r>
              <a:rPr lang="hr-HR" dirty="0" smtClean="0"/>
              <a:t>pregled </a:t>
            </a:r>
            <a:r>
              <a:rPr lang="hr-HR" dirty="0"/>
              <a:t>pacijenata</a:t>
            </a:r>
            <a:r>
              <a:rPr lang="hr-HR" dirty="0" smtClean="0"/>
              <a:t>, termina, doktora, odjela </a:t>
            </a:r>
            <a:r>
              <a:rPr lang="hr-HR" dirty="0"/>
              <a:t>i ažuriranje i dodavanje doktora.</a:t>
            </a:r>
          </a:p>
          <a:p>
            <a:pPr marL="223520" indent="-223520"/>
            <a:r>
              <a:rPr lang="hr-HR" b="1" dirty="0" smtClean="0"/>
              <a:t>Doktor - </a:t>
            </a:r>
            <a:r>
              <a:rPr lang="hr-HR" dirty="0" smtClean="0"/>
              <a:t>pregled </a:t>
            </a:r>
            <a:r>
              <a:rPr lang="hr-HR" dirty="0"/>
              <a:t>pacijenata i termina pacijenata</a:t>
            </a:r>
            <a:r>
              <a:rPr lang="hr-HR" dirty="0" smtClean="0"/>
              <a:t>, te </a:t>
            </a:r>
            <a:r>
              <a:rPr lang="hr-HR" dirty="0"/>
              <a:t>ažuriranje medicinskog kartona pacijenta.</a:t>
            </a:r>
          </a:p>
          <a:p>
            <a:pPr marL="223520" indent="-223520"/>
            <a:r>
              <a:rPr lang="hr-HR" b="1" smtClean="0"/>
              <a:t>Pacijent - </a:t>
            </a:r>
            <a:r>
              <a:rPr lang="hr-HR" smtClean="0"/>
              <a:t>pregled </a:t>
            </a:r>
            <a:r>
              <a:rPr lang="hr-HR" dirty="0"/>
              <a:t>dostupnih termina </a:t>
            </a:r>
            <a:r>
              <a:rPr lang="hr-HR"/>
              <a:t>i </a:t>
            </a:r>
            <a:r>
              <a:rPr lang="hr-HR" smtClean="0"/>
              <a:t>doktora, te </a:t>
            </a:r>
            <a:r>
              <a:rPr lang="hr-HR" dirty="0"/>
              <a:t>pristup cjenovniku usluga.</a:t>
            </a:r>
          </a:p>
          <a:p>
            <a:pPr marL="223520" indent="-223520"/>
            <a:endParaRPr lang="hr-HR" dirty="0"/>
          </a:p>
        </p:txBody>
      </p:sp>
    </p:spTree>
    <p:extLst>
      <p:ext uri="{BB962C8B-B14F-4D97-AF65-F5344CB8AC3E}">
        <p14:creationId xmlns:p14="http://schemas.microsoft.com/office/powerpoint/2010/main" val="368959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13063"/>
            <a:ext cx="9601200" cy="1143000"/>
          </a:xfrm>
        </p:spPr>
        <p:txBody>
          <a:bodyPr/>
          <a:lstStyle/>
          <a:p>
            <a:r>
              <a:rPr lang="en-US" dirty="0"/>
              <a:t>Use Case Diagram</a:t>
            </a:r>
          </a:p>
        </p:txBody>
      </p:sp>
      <p:pic>
        <p:nvPicPr>
          <p:cNvPr id="6" name="Slika 6" descr="Slika na kojoj se prikazuje tekst, karta&#10;&#10;Opis je generiran uz vrlo visoku pouzdanost">
            <a:extLst>
              <a:ext uri="{FF2B5EF4-FFF2-40B4-BE49-F238E27FC236}">
                <a16:creationId xmlns:a16="http://schemas.microsoft.com/office/drawing/2014/main" id="{FEE15158-A205-4906-9963-16DBA01C14EC}"/>
              </a:ext>
            </a:extLst>
          </p:cNvPr>
          <p:cNvPicPr>
            <a:picLocks noGrp="1" noChangeAspect="1"/>
          </p:cNvPicPr>
          <p:nvPr>
            <p:ph sz="half" idx="2"/>
          </p:nvPr>
        </p:nvPicPr>
        <p:blipFill>
          <a:blip r:embed="rId3"/>
          <a:stretch>
            <a:fillRect/>
          </a:stretch>
        </p:blipFill>
        <p:spPr>
          <a:xfrm>
            <a:off x="760412" y="1447800"/>
            <a:ext cx="10597666" cy="4941186"/>
          </a:xfrm>
        </p:spPr>
      </p:pic>
    </p:spTree>
    <p:extLst>
      <p:ext uri="{BB962C8B-B14F-4D97-AF65-F5344CB8AC3E}">
        <p14:creationId xmlns:p14="http://schemas.microsoft.com/office/powerpoint/2010/main" val="11417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012" y="1371600"/>
            <a:ext cx="7315200" cy="4411307"/>
          </a:xfrm>
          <a:prstGeom prst="rect">
            <a:avLst/>
          </a:prstGeom>
        </p:spPr>
      </p:pic>
      <p:sp>
        <p:nvSpPr>
          <p:cNvPr id="6" name="TextBox 5"/>
          <p:cNvSpPr txBox="1"/>
          <p:nvPr/>
        </p:nvSpPr>
        <p:spPr>
          <a:xfrm>
            <a:off x="836612" y="533400"/>
            <a:ext cx="2837636" cy="584775"/>
          </a:xfrm>
          <a:prstGeom prst="rect">
            <a:avLst/>
          </a:prstGeom>
          <a:noFill/>
        </p:spPr>
        <p:txBody>
          <a:bodyPr wrap="none" rtlCol="0">
            <a:spAutoFit/>
          </a:bodyPr>
          <a:lstStyle/>
          <a:p>
            <a:r>
              <a:rPr lang="bs-Latn-BA" sz="3200" dirty="0" smtClean="0"/>
              <a:t>COVER</a:t>
            </a:r>
            <a:r>
              <a:rPr lang="bs-Latn-BA" dirty="0" smtClean="0"/>
              <a:t> </a:t>
            </a:r>
            <a:r>
              <a:rPr lang="bs-Latn-BA" sz="3200" dirty="0" smtClean="0"/>
              <a:t>PAGE</a:t>
            </a:r>
            <a:r>
              <a:rPr lang="bs-Latn-BA" dirty="0" smtClean="0"/>
              <a:t> </a:t>
            </a:r>
            <a:endParaRPr lang="en-US" dirty="0"/>
          </a:p>
        </p:txBody>
      </p:sp>
    </p:spTree>
    <p:extLst>
      <p:ext uri="{BB962C8B-B14F-4D97-AF65-F5344CB8AC3E}">
        <p14:creationId xmlns:p14="http://schemas.microsoft.com/office/powerpoint/2010/main" val="377015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76200"/>
            <a:ext cx="9601200" cy="1143000"/>
          </a:xfrm>
        </p:spPr>
        <p:txBody>
          <a:bodyPr/>
          <a:lstStyle/>
          <a:p>
            <a:r>
              <a:rPr lang="en-US" dirty="0"/>
              <a:t>CLASS DIAGRAM&amp;SOLID PRINCIPLES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412" y="1219200"/>
            <a:ext cx="10058400" cy="5048560"/>
          </a:xfrm>
          <a:prstGeom prst="rect">
            <a:avLst/>
          </a:prstGeom>
        </p:spPr>
      </p:pic>
    </p:spTree>
    <p:extLst>
      <p:ext uri="{BB962C8B-B14F-4D97-AF65-F5344CB8AC3E}">
        <p14:creationId xmlns:p14="http://schemas.microsoft.com/office/powerpoint/2010/main" val="331616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228600"/>
            <a:ext cx="9601200" cy="1143000"/>
          </a:xfrm>
        </p:spPr>
        <p:txBody>
          <a:bodyPr/>
          <a:lstStyle/>
          <a:p>
            <a:r>
              <a:rPr lang="en-US" dirty="0"/>
              <a:t>CREATIONAL PATTERNS</a:t>
            </a:r>
          </a:p>
        </p:txBody>
      </p:sp>
      <p:sp>
        <p:nvSpPr>
          <p:cNvPr id="3" name="Rezervirano mjesto sadržaja 2">
            <a:extLst>
              <a:ext uri="{FF2B5EF4-FFF2-40B4-BE49-F238E27FC236}">
                <a16:creationId xmlns:a16="http://schemas.microsoft.com/office/drawing/2014/main" id="{157CEEE1-4A91-469F-92C0-265A700DA504}"/>
              </a:ext>
            </a:extLst>
          </p:cNvPr>
          <p:cNvSpPr>
            <a:spLocks noGrp="1"/>
          </p:cNvSpPr>
          <p:nvPr>
            <p:ph idx="1"/>
          </p:nvPr>
        </p:nvSpPr>
        <p:spPr/>
        <p:txBody>
          <a:bodyPr vert="horz" lIns="91440" tIns="45720" rIns="91440" bIns="45720" rtlCol="0" anchor="t">
            <a:normAutofit/>
          </a:bodyPr>
          <a:lstStyle/>
          <a:p>
            <a:pPr marL="223520" indent="-223520"/>
            <a:r>
              <a:rPr lang="hr-HR" b="1" dirty="0"/>
              <a:t>SINGLETON PATTERN</a:t>
            </a:r>
          </a:p>
          <a:p>
            <a:pPr marL="223520" indent="-223520"/>
            <a:r>
              <a:rPr lang="hr-HR" b="1" dirty="0"/>
              <a:t>Uloga:</a:t>
            </a:r>
          </a:p>
          <a:p>
            <a:pPr marL="0" indent="0">
              <a:buNone/>
            </a:pPr>
            <a:r>
              <a:rPr lang="hr-HR" dirty="0">
                <a:ea typeface="+mn-lt"/>
                <a:cs typeface="+mn-lt"/>
              </a:rPr>
              <a:t>Uloga Singleton paterna je da osigura da se klasa može instancirati samo jednom i da osigura globalni pristup kreiranoj instanci klase.</a:t>
            </a:r>
          </a:p>
          <a:p>
            <a:pPr marL="223520" indent="-223520"/>
            <a:r>
              <a:rPr lang="hr-HR" b="1" dirty="0"/>
              <a:t>Primjena:</a:t>
            </a:r>
          </a:p>
          <a:p>
            <a:pPr marL="0" indent="0">
              <a:buNone/>
            </a:pPr>
            <a:r>
              <a:rPr lang="hr-HR" dirty="0">
                <a:ea typeface="+mn-lt"/>
                <a:cs typeface="+mn-lt"/>
              </a:rPr>
              <a:t>Ovaj patern smo iskoristili u klasi Zubex gdje smo dodali privatni static konstruktor, static read.only objekat koji se instancira korištenjem privatnog konstruktora i metodu koja pristupa privatnom objektu i instancira ga ako objekat ne </a:t>
            </a:r>
            <a:r>
              <a:rPr lang="hr-HR" dirty="0" smtClean="0">
                <a:ea typeface="+mn-lt"/>
                <a:cs typeface="+mn-lt"/>
              </a:rPr>
              <a:t>postoji static </a:t>
            </a:r>
            <a:r>
              <a:rPr lang="hr-HR" dirty="0">
                <a:ea typeface="+mn-lt"/>
                <a:cs typeface="+mn-lt"/>
              </a:rPr>
              <a:t>getInstance().</a:t>
            </a:r>
            <a:endParaRPr lang="hr-HR" dirty="0"/>
          </a:p>
        </p:txBody>
      </p:sp>
    </p:spTree>
    <p:extLst>
      <p:ext uri="{BB962C8B-B14F-4D97-AF65-F5344CB8AC3E}">
        <p14:creationId xmlns:p14="http://schemas.microsoft.com/office/powerpoint/2010/main" val="404671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2" y="381000"/>
            <a:ext cx="9601200" cy="1143000"/>
          </a:xfrm>
        </p:spPr>
        <p:txBody>
          <a:bodyPr/>
          <a:lstStyle/>
          <a:p>
            <a:r>
              <a:rPr lang="bs-Latn-BA" dirty="0" smtClean="0"/>
              <a:t>SINGLETON PATTERN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9812" y="2057400"/>
            <a:ext cx="4191000" cy="3147060"/>
          </a:xfrm>
          <a:prstGeom prst="rect">
            <a:avLst/>
          </a:prstGeom>
        </p:spPr>
      </p:pic>
    </p:spTree>
    <p:extLst>
      <p:ext uri="{BB962C8B-B14F-4D97-AF65-F5344CB8AC3E}">
        <p14:creationId xmlns:p14="http://schemas.microsoft.com/office/powerpoint/2010/main" val="131206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228600"/>
            <a:ext cx="9601200" cy="1143000"/>
          </a:xfrm>
        </p:spPr>
        <p:txBody>
          <a:bodyPr/>
          <a:lstStyle/>
          <a:p>
            <a:r>
              <a:rPr lang="en-US" dirty="0"/>
              <a:t>CREATIONAL PATTERNS</a:t>
            </a:r>
          </a:p>
        </p:txBody>
      </p:sp>
      <p:sp>
        <p:nvSpPr>
          <p:cNvPr id="3" name="Content Placeholder 2"/>
          <p:cNvSpPr>
            <a:spLocks noGrp="1"/>
          </p:cNvSpPr>
          <p:nvPr>
            <p:ph idx="1"/>
          </p:nvPr>
        </p:nvSpPr>
        <p:spPr/>
        <p:txBody>
          <a:bodyPr vert="horz" lIns="91440" tIns="45720" rIns="91440" bIns="45720" rtlCol="0" anchor="t">
            <a:normAutofit/>
          </a:bodyPr>
          <a:lstStyle/>
          <a:p>
            <a:pPr marL="223520" indent="-223520"/>
            <a:r>
              <a:rPr lang="en-US" b="1"/>
              <a:t>PROTOTYPE PATTERN</a:t>
            </a:r>
          </a:p>
          <a:p>
            <a:pPr marL="223520" indent="-223520"/>
            <a:r>
              <a:rPr lang="en-US" b="1"/>
              <a:t>Uloga:</a:t>
            </a:r>
            <a:endParaRPr lang="en-US" b="1" dirty="0"/>
          </a:p>
          <a:p>
            <a:pPr marL="0" indent="0">
              <a:buNone/>
            </a:pPr>
            <a:r>
              <a:rPr lang="en-US">
                <a:ea typeface="+mn-lt"/>
                <a:cs typeface="+mn-lt"/>
              </a:rPr>
              <a:t>Uloga Prototype paterna je da kreira nove objekte klonirajući jednu od postojećih prototip instanci (postojeći objekat).</a:t>
            </a:r>
          </a:p>
          <a:p>
            <a:pPr marL="342900" indent="-342900"/>
            <a:r>
              <a:rPr lang="en-US" b="1">
                <a:ea typeface="+mn-lt"/>
                <a:cs typeface="+mn-lt"/>
              </a:rPr>
              <a:t>Primjena:</a:t>
            </a:r>
          </a:p>
          <a:p>
            <a:pPr marL="0" indent="0">
              <a:buNone/>
            </a:pPr>
            <a:r>
              <a:rPr lang="en-US">
                <a:ea typeface="+mn-lt"/>
                <a:cs typeface="+mn-lt"/>
              </a:rPr>
              <a:t>U našem slučaju moguće je kreirati više pregleda sa istom dijagnozom, u isto vrijeme. Nakon što se kreiraju ti pregledi moguće je napraviti minorne promjene u izgledu svakog pojedinačnog pregleda, kao što su naziv doktora i pacijenta.</a:t>
            </a:r>
            <a:endParaRPr lang="en-US" b="1" dirty="0">
              <a:ea typeface="+mn-lt"/>
              <a:cs typeface="+mn-lt"/>
            </a:endParaRPr>
          </a:p>
        </p:txBody>
      </p:sp>
    </p:spTree>
    <p:extLst>
      <p:ext uri="{BB962C8B-B14F-4D97-AF65-F5344CB8AC3E}">
        <p14:creationId xmlns:p14="http://schemas.microsoft.com/office/powerpoint/2010/main" val="96530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atercolor_16x9">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2700"/>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200</TotalTime>
  <Words>678</Words>
  <Application>Microsoft Office PowerPoint</Application>
  <PresentationFormat>Custom</PresentationFormat>
  <Paragraphs>77</Paragraphs>
  <Slides>28</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Palatino Linotype</vt:lpstr>
      <vt:lpstr>Watercolor_16x9</vt:lpstr>
      <vt:lpstr>GRUPA 5-STOMATOLOGIJA</vt:lpstr>
      <vt:lpstr>ČLANOVI TIMA:</vt:lpstr>
      <vt:lpstr>INTRODUCTION</vt:lpstr>
      <vt:lpstr>Use Case Diagram</vt:lpstr>
      <vt:lpstr>PowerPoint Presentation</vt:lpstr>
      <vt:lpstr>CLASS DIAGRAM&amp;SOLID PRINCIPLES</vt:lpstr>
      <vt:lpstr>CREATIONAL PATTERNS</vt:lpstr>
      <vt:lpstr>SINGLETON PATTERN</vt:lpstr>
      <vt:lpstr>CREATIONAL PATTERNS</vt:lpstr>
      <vt:lpstr>CREATIONAL PATTERNS</vt:lpstr>
      <vt:lpstr>BUILDER PATTERN</vt:lpstr>
      <vt:lpstr>STRUCTURAL PATTERNS</vt:lpstr>
      <vt:lpstr>FACADE PATTERN</vt:lpstr>
      <vt:lpstr>STRUCTURAL PATTERNS</vt:lpstr>
      <vt:lpstr>PROXY PATTERN</vt:lpstr>
      <vt:lpstr>CLASS DIAGRAM W/ PATTERNS</vt:lpstr>
      <vt:lpstr>BEHAVIORAL PATTERNS</vt:lpstr>
      <vt:lpstr>TEMPLATEMETHOD PATTERN</vt:lpstr>
      <vt:lpstr>BEHAVIORAL PATTERNS</vt:lpstr>
      <vt:lpstr>ITERATOR PATTERN</vt:lpstr>
      <vt:lpstr>CLASS DIAGRAM W/ALL PATTERNS</vt:lpstr>
      <vt:lpstr>CLASS DIAGRAM W/ MVC</vt:lpstr>
      <vt:lpstr>ERD</vt:lpstr>
      <vt:lpstr>CONTROLLER AND VIEW PATTERN OF MVC PATTERN</vt:lpstr>
      <vt:lpstr>SEQUENCE DIAGRAM</vt:lpstr>
      <vt:lpstr>SEQUENCE DIAGRAM</vt:lpstr>
      <vt:lpstr>SEQUENCE DIAGRAM</vt:lpstr>
      <vt:lpstr>HVALA NA PAŽNJI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User</dc:creator>
  <cp:lastModifiedBy>User</cp:lastModifiedBy>
  <cp:revision>342</cp:revision>
  <dcterms:created xsi:type="dcterms:W3CDTF">2020-05-15T21:35:50Z</dcterms:created>
  <dcterms:modified xsi:type="dcterms:W3CDTF">2020-05-18T21:52:54Z</dcterms:modified>
</cp:coreProperties>
</file>